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83" r:id="rId3"/>
    <p:sldId id="257" r:id="rId4"/>
    <p:sldId id="258" r:id="rId5"/>
    <p:sldId id="259" r:id="rId6"/>
    <p:sldId id="260" r:id="rId7"/>
    <p:sldId id="263" r:id="rId8"/>
    <p:sldId id="291" r:id="rId9"/>
    <p:sldId id="294" r:id="rId10"/>
    <p:sldId id="266" r:id="rId11"/>
    <p:sldId id="267" r:id="rId12"/>
    <p:sldId id="271" r:id="rId13"/>
    <p:sldId id="269" r:id="rId14"/>
    <p:sldId id="272" r:id="rId15"/>
    <p:sldId id="286" r:id="rId16"/>
    <p:sldId id="288" r:id="rId17"/>
    <p:sldId id="273" r:id="rId18"/>
    <p:sldId id="274" r:id="rId19"/>
    <p:sldId id="289" r:id="rId20"/>
    <p:sldId id="275" r:id="rId21"/>
    <p:sldId id="276" r:id="rId22"/>
    <p:sldId id="280" r:id="rId23"/>
    <p:sldId id="295" r:id="rId24"/>
    <p:sldId id="284" r:id="rId25"/>
    <p:sldId id="279" r:id="rId26"/>
    <p:sldId id="287" r:id="rId27"/>
    <p:sldId id="293" r:id="rId28"/>
    <p:sldId id="27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812F95-8B5D-40BE-833B-327815808F65}" type="datetimeFigureOut">
              <a:rPr lang="en-IN" smtClean="0"/>
              <a:t>07-02-2024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8954D7-C579-45BC-A3D2-C251B43A4B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11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FF7F0-678F-6B50-6AED-6327C98166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F9C032-348D-5969-BB88-0BC053CE3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AD8A7-D27B-B977-9502-7E9E24B92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6E792-156F-4D21-AC3A-065655552CA0}" type="datetime1">
              <a:rPr lang="en-IN" smtClean="0"/>
              <a:t>07-02-2024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D6F8B-3FEA-F5C9-04CC-AB4AD6D50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04778" y="6376507"/>
            <a:ext cx="4114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4602E-ED35-CC68-5533-30E01B6A6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87599" y="6346330"/>
            <a:ext cx="2743200" cy="365125"/>
          </a:xfrm>
        </p:spPr>
        <p:txBody>
          <a:bodyPr/>
          <a:lstStyle/>
          <a:p>
            <a:fld id="{14355BF0-AD76-4EB3-B033-2E14829838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0023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CEA35-7AD0-A706-0549-EECA6532F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6D74C2-6A9D-4B84-17AC-9AFA53EE0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ACAFD-3DD7-D64F-34E0-8F9B4EDF4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F49E9-DFE5-415E-B9E4-DB814DD2AEAC}" type="datetime1">
              <a:rPr lang="en-IN" smtClean="0"/>
              <a:t>07-02-2024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F2C08C-F169-F869-74E4-043BFD514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5B219-CC42-3B84-5A9F-0771E0537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55BF0-AD76-4EB3-B033-2E14829838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54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794D5C-886F-7BC6-25A7-BAC6390158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BC6540-A01F-B9D5-A22C-3D39D40F52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AB4F2-957D-1195-4E97-CF18379DA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DF6A-D92C-4DEA-9C16-F3A45238549F}" type="datetime1">
              <a:rPr lang="en-IN" smtClean="0"/>
              <a:t>07-02-2024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F953B-8B78-3390-5628-5D1229393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031E6-C8A5-AEB5-C339-B97B506DA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55BF0-AD76-4EB3-B033-2E14829838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230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4E252-F6FA-A743-167C-B070D1DAE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42FAC-EE58-2117-7F10-0C60216EE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26927-DF06-F9CE-F27E-1B92C9ACF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DD1AE-295B-465E-87E1-7084AA6EB8EB}" type="datetime1">
              <a:rPr lang="en-IN" smtClean="0"/>
              <a:t>07-02-2024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0135E-7667-39B4-3A05-A3F381273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9603E-8109-B4A2-564E-B68A98B0C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55BF0-AD76-4EB3-B033-2E14829838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2916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3DF62-B756-7646-784F-E0AE1170A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2BD01-5110-A45D-ECE9-BC797DB87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A925E-5E9B-D083-613E-7F29A5BE8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AB6C1-80E3-4651-8C08-E5D586D7AA42}" type="datetime1">
              <a:rPr lang="en-IN" smtClean="0"/>
              <a:t>07-02-2024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41D03-A5F1-250C-75C4-35D21732C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9391A-F90A-39E4-F588-101347BE3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55BF0-AD76-4EB3-B033-2E14829838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6655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3465F-673A-F6BA-A7B1-598CA8156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50C25-B76E-0F0E-0404-4A4EC5DC2C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ACAFB5-0432-B4C4-5C25-30E43935EF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07C218-3814-E211-8BC9-0D53C9951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947A9-89D6-405E-9348-7D059270F525}" type="datetime1">
              <a:rPr lang="en-IN" smtClean="0"/>
              <a:t>07-02-2024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B0A97E-0FBA-4ED9-C531-302A88029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268F0C-9A50-0B2D-F3E2-AF05E496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55BF0-AD76-4EB3-B033-2E14829838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8248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1875C-FFF3-B861-8C37-C56437370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39E9B1-E580-3D38-8AFA-B365345FD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734B31-8322-21DA-B4DE-EDA419177D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B23CAA-A067-32AE-4F48-745B650C8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49147A-36F8-540D-E692-5415ADF5EC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38E148-DC9B-E76D-0A07-96B605722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058CB-A4B6-45C9-A6E9-AEAD307AB0C6}" type="datetime1">
              <a:rPr lang="en-IN" smtClean="0"/>
              <a:t>07-02-2024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4E1182-B698-04C4-A264-7B96E515E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EE8E16-28F6-DE28-B47F-E211BD573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55BF0-AD76-4EB3-B033-2E14829838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914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ABEE0-9821-2FD1-2FDA-86573A17E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B54E4F-3F14-B8B3-073C-EDB22EE53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9DC0A-9805-4695-A61C-BB7F70C75E2C}" type="datetime1">
              <a:rPr lang="en-IN" smtClean="0"/>
              <a:t>07-02-2024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669670-2FF2-67CC-226E-2A1E0DD77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1644E3-6B6E-EEA9-88D4-F5DFD6C6A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55BF0-AD76-4EB3-B033-2E14829838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949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D1427F-95B1-BDA8-21AA-FA65CDAE7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40610-F258-4B7A-91C1-D31721C612C8}" type="datetime1">
              <a:rPr lang="en-IN" smtClean="0"/>
              <a:t>07-02-2024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64E694-C3BF-139A-CEEC-095254698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9E98C-E44E-985A-3B46-B27A9E37A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55BF0-AD76-4EB3-B033-2E14829838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3304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BADD4-D7A9-3BCF-7493-E1C3437A2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F3EA2-6F04-CA2C-AE00-565446A31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4BAE35-E2C5-BDCD-8D5F-5E1B7CF61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108DB-57F4-A2F2-2181-FEEA368E5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7158B-56F4-418E-947A-CC0609AC907A}" type="datetime1">
              <a:rPr lang="en-IN" smtClean="0"/>
              <a:t>07-02-2024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AD1B74-3A1A-24A6-B77F-A139E7FEB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39D1C-6916-8D3C-3D09-30B8AA08A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55BF0-AD76-4EB3-B033-2E14829838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2697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01F28-DFCB-81A9-863C-DCDAE19B8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689160-10FE-0040-149D-5A60234B35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0A9D23-22BD-905F-7517-C669989A75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1B447-2EE8-FF67-E48B-DFB9364B7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6084-8A9F-4777-A63A-6C8398CE9222}" type="datetime1">
              <a:rPr lang="en-IN" smtClean="0"/>
              <a:t>07-02-2024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FF6856-D782-496B-75E4-6C14E42FF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7B7F3-E3F0-19FA-835F-AA9E1AD84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55BF0-AD76-4EB3-B033-2E14829838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7487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4443AD-C4FA-7216-55DB-B1F2A78E6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6936F-26D1-C43B-0E8C-BDCB97EAA7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15E3B-7950-46FB-8615-EAD79C52F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E78AE-8C0E-400D-B1E2-1C36E18B4ECE}" type="datetime1">
              <a:rPr lang="en-IN" smtClean="0"/>
              <a:t>07-02-2024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432BB-5371-2113-3636-5103F0CF49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C79F8-D65F-5F87-3DA5-2CBB00BC0A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55BF0-AD76-4EB3-B033-2E14829838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3882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images.app.goo.gl/YabGd7ctuGH16Qoe8" TargetMode="External"/><Relationship Id="rId13" Type="http://schemas.openxmlformats.org/officeDocument/2006/relationships/image" Target="../media/image1.png"/><Relationship Id="rId3" Type="http://schemas.openxmlformats.org/officeDocument/2006/relationships/hyperlink" Target="https://stackoverflow.com/questions/18802498/how-to-identify-a-car-after-performing-canny-edge-in-a-still-image-opencv" TargetMode="External"/><Relationship Id="rId7" Type="http://schemas.openxmlformats.org/officeDocument/2006/relationships/hyperlink" Target="https://openaccess.thecvf.com/content_cvpr_2018/papers/Yu_Deep_Layer_Aggregation_CVPR_2018_paper.pdf" TargetMode="External"/><Relationship Id="rId12" Type="http://schemas.openxmlformats.org/officeDocument/2006/relationships/hyperlink" Target="https://arxiv.org/abs/2110.06864" TargetMode="External"/><Relationship Id="rId2" Type="http://schemas.openxmlformats.org/officeDocument/2006/relationships/hyperlink" Target="https://medium.com/intro-to-artificial-intelligence/motion-planning-module-in-autonomous-vehicle-mission-planner-671b2155dec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aperswithcode.com/sota/multiple-object-tracking-on-kitti-tracking" TargetMode="External"/><Relationship Id="rId11" Type="http://schemas.openxmlformats.org/officeDocument/2006/relationships/hyperlink" Target="https://arxiv.org/pdf/2303.14189.pdf" TargetMode="External"/><Relationship Id="rId5" Type="http://schemas.openxmlformats.org/officeDocument/2006/relationships/hyperlink" Target="https://arxiv.org/abs/2004.01177" TargetMode="External"/><Relationship Id="rId10" Type="http://schemas.openxmlformats.org/officeDocument/2006/relationships/hyperlink" Target="https://arxiv.org/abs/2111.11418" TargetMode="External"/><Relationship Id="rId4" Type="http://schemas.openxmlformats.org/officeDocument/2006/relationships/hyperlink" Target="https://www.google.com/url?sa=i&amp;url=https%3A%2F%2Fwww.researchgate.net%2Ffigure%2FArchitecture-of-Deep-SORT-Simple-online-and-real-time-tracking-with-deep-association_fig2_353256407" TargetMode="External"/><Relationship Id="rId9" Type="http://schemas.openxmlformats.org/officeDocument/2006/relationships/hyperlink" Target="https://arxiv.org/abs/1908.07919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41FB3-5437-BEFB-E8A5-5E3257D05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39763"/>
            <a:ext cx="9144000" cy="2387600"/>
          </a:xfrm>
        </p:spPr>
        <p:txBody>
          <a:bodyPr/>
          <a:lstStyle/>
          <a:p>
            <a:r>
              <a:rPr lang="en-IN" dirty="0"/>
              <a:t>Efficient Object Tracking For Autonomous Driving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6D88A-A9F1-550F-F446-394BEC92B9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239962"/>
          </a:xfrm>
        </p:spPr>
        <p:txBody>
          <a:bodyPr>
            <a:normAutofit lnSpcReduction="10000"/>
          </a:bodyPr>
          <a:lstStyle/>
          <a:p>
            <a:r>
              <a:rPr lang="en-IN" dirty="0"/>
              <a:t>Dheeraj Varma Chittari</a:t>
            </a:r>
          </a:p>
          <a:p>
            <a:r>
              <a:rPr lang="en-IN" dirty="0"/>
              <a:t>Master’s Thesis in Informatics: Artificial Intelligence</a:t>
            </a:r>
          </a:p>
          <a:p>
            <a:r>
              <a:rPr lang="en-IN" b="0" i="0" u="none" strike="noStrike" baseline="0" dirty="0"/>
              <a:t>Supervisor: </a:t>
            </a:r>
            <a:r>
              <a:rPr lang="en-IN" b="0" i="0" u="none" strike="noStrike" baseline="0" dirty="0" err="1"/>
              <a:t>Prof.Dr.H.C</a:t>
            </a:r>
            <a:r>
              <a:rPr lang="en-IN" b="0" i="0" u="none" strike="noStrike" baseline="0" dirty="0"/>
              <a:t>. Andreas </a:t>
            </a:r>
            <a:r>
              <a:rPr lang="en-IN" b="0" i="0" u="none" strike="noStrike" baseline="0" dirty="0" err="1"/>
              <a:t>Dengel</a:t>
            </a:r>
            <a:endParaRPr lang="en-IN" b="0" i="0" u="none" strike="noStrike" baseline="0" dirty="0"/>
          </a:p>
          <a:p>
            <a:r>
              <a:rPr lang="en-IN" b="0" i="0" u="none" strike="noStrike" baseline="0" dirty="0"/>
              <a:t>Advisor: Abdul Hannan Khan, M.Sc.</a:t>
            </a:r>
            <a:endParaRPr lang="en-IN" dirty="0"/>
          </a:p>
          <a:p>
            <a:r>
              <a:rPr lang="en-IN" i="0" u="none" strike="noStrike" baseline="0" dirty="0" err="1"/>
              <a:t>Rheinland</a:t>
            </a:r>
            <a:r>
              <a:rPr lang="en-IN" i="0" u="none" strike="noStrike" baseline="0" dirty="0"/>
              <a:t> </a:t>
            </a:r>
            <a:r>
              <a:rPr lang="en-IN" i="0" u="none" strike="noStrike" baseline="0" dirty="0" err="1"/>
              <a:t>Pf</a:t>
            </a:r>
            <a:r>
              <a:rPr lang="en-IN" b="0" i="0" dirty="0" err="1">
                <a:solidFill>
                  <a:srgbClr val="202124"/>
                </a:solidFill>
                <a:effectLst/>
              </a:rPr>
              <a:t>ä</a:t>
            </a:r>
            <a:r>
              <a:rPr lang="en-IN" i="0" u="none" strike="noStrike" baseline="0" dirty="0" err="1"/>
              <a:t>lzische</a:t>
            </a:r>
            <a:r>
              <a:rPr lang="en-IN" i="0" u="none" strike="noStrike" baseline="0" dirty="0"/>
              <a:t> </a:t>
            </a:r>
            <a:r>
              <a:rPr lang="en-IN" i="0" u="none" strike="noStrike" baseline="0" dirty="0" err="1"/>
              <a:t>Technische</a:t>
            </a:r>
            <a:r>
              <a:rPr lang="en-IN" i="0" u="none" strike="noStrike" baseline="0" dirty="0"/>
              <a:t> Universit</a:t>
            </a:r>
            <a:r>
              <a:rPr lang="en-IN" b="0" i="0" dirty="0">
                <a:solidFill>
                  <a:srgbClr val="202124"/>
                </a:solidFill>
                <a:effectLst/>
              </a:rPr>
              <a:t>ä</a:t>
            </a:r>
            <a:r>
              <a:rPr lang="en-IN" i="0" u="none" strike="noStrike" baseline="0" dirty="0"/>
              <a:t>t - Kaiserslautern Landau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2182D4-2EA8-DD4B-CA12-7895C0FAFD2A}"/>
              </a:ext>
            </a:extLst>
          </p:cNvPr>
          <p:cNvSpPr txBox="1"/>
          <p:nvPr/>
        </p:nvSpPr>
        <p:spPr>
          <a:xfrm>
            <a:off x="8060268" y="6469326"/>
            <a:ext cx="4207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Dheeraj Master’s Thesis on Object 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68F89C-60F7-D245-277B-3EF6AF507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4563"/>
            <a:ext cx="2099733" cy="553437"/>
          </a:xfrm>
          <a:prstGeom prst="rect">
            <a:avLst/>
          </a:prstGeom>
        </p:spPr>
      </p:pic>
      <p:sp>
        <p:nvSpPr>
          <p:cNvPr id="10" name="Slide Number Placeholder 7">
            <a:extLst>
              <a:ext uri="{FF2B5EF4-FFF2-40B4-BE49-F238E27FC236}">
                <a16:creationId xmlns:a16="http://schemas.microsoft.com/office/drawing/2014/main" id="{C2AFA374-E4F8-74C4-F5CD-87E870DC6FF7}"/>
              </a:ext>
            </a:extLst>
          </p:cNvPr>
          <p:cNvSpPr txBox="1">
            <a:spLocks/>
          </p:cNvSpPr>
          <p:nvPr/>
        </p:nvSpPr>
        <p:spPr>
          <a:xfrm>
            <a:off x="5630332" y="6492875"/>
            <a:ext cx="465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355BF0-AD76-4EB3-B033-2E1482983893}" type="slidenum">
              <a:rPr lang="en-IN" smtClean="0">
                <a:solidFill>
                  <a:schemeClr val="tx1"/>
                </a:solidFill>
              </a:rPr>
              <a:pPr/>
              <a:t>1</a:t>
            </a:fld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01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E6575-061C-0D89-60C7-53B3BC727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196" y="203994"/>
            <a:ext cx="10515600" cy="955675"/>
          </a:xfrm>
        </p:spPr>
        <p:txBody>
          <a:bodyPr/>
          <a:lstStyle/>
          <a:p>
            <a:pPr algn="ctr"/>
            <a:r>
              <a:rPr lang="en-IN" dirty="0"/>
              <a:t>Reasons For Choosing CenterTrack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2FDC3-D202-6A56-8C4C-CE24B2CF9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867" y="1463040"/>
            <a:ext cx="11150599" cy="4713128"/>
          </a:xfrm>
        </p:spPr>
        <p:txBody>
          <a:bodyPr>
            <a:normAutofit/>
          </a:bodyPr>
          <a:lstStyle/>
          <a:p>
            <a:r>
              <a:rPr lang="en-US" sz="2000" dirty="0"/>
              <a:t>Leading Object Tracker: </a:t>
            </a:r>
          </a:p>
          <a:p>
            <a:pPr lvl="1"/>
            <a:r>
              <a:rPr lang="en-US" sz="1800" dirty="0"/>
              <a:t>CenterTrack excels in multi-object tracking, </a:t>
            </a:r>
            <a:br>
              <a:rPr lang="en-US" sz="1800" dirty="0"/>
            </a:br>
            <a:r>
              <a:rPr lang="en-US" sz="1800" dirty="0"/>
              <a:t>especially for autonomous driving.</a:t>
            </a:r>
          </a:p>
          <a:p>
            <a:r>
              <a:rPr lang="en-US" sz="2000" dirty="0"/>
              <a:t>Low Latency: </a:t>
            </a:r>
          </a:p>
          <a:p>
            <a:pPr lvl="1"/>
            <a:r>
              <a:rPr lang="en-US" sz="1800" dirty="0"/>
              <a:t>Real-time adoption.</a:t>
            </a:r>
          </a:p>
          <a:p>
            <a:r>
              <a:rPr lang="en-US" sz="2000" dirty="0"/>
              <a:t>Unique Methodology: </a:t>
            </a:r>
          </a:p>
          <a:p>
            <a:pPr lvl="1"/>
            <a:r>
              <a:rPr lang="en-US" sz="1800" dirty="0"/>
              <a:t>Considers object center points for tracking.</a:t>
            </a:r>
          </a:p>
          <a:p>
            <a:pPr lvl="1"/>
            <a:r>
              <a:rPr lang="en-US" sz="1800" dirty="0"/>
              <a:t>Estimates the Motion model through the DL network.</a:t>
            </a:r>
          </a:p>
          <a:p>
            <a:pPr lvl="1"/>
            <a:r>
              <a:rPr lang="en-US" sz="1800" dirty="0"/>
              <a:t>Considers the previous image features.</a:t>
            </a:r>
            <a:endParaRPr lang="en-US" sz="2400" dirty="0"/>
          </a:p>
          <a:p>
            <a:r>
              <a:rPr lang="en-US" sz="2000" dirty="0"/>
              <a:t>Open-Source Project: </a:t>
            </a:r>
          </a:p>
          <a:p>
            <a:pPr lvl="1"/>
            <a:r>
              <a:rPr lang="en-US" sz="1800" dirty="0"/>
              <a:t>As an active open-source project on GitHub.</a:t>
            </a:r>
          </a:p>
          <a:p>
            <a:pPr lvl="1"/>
            <a:r>
              <a:rPr lang="en-US" sz="1800" dirty="0"/>
              <a:t>Allows customization and integration.</a:t>
            </a:r>
            <a:endParaRPr lang="en-US" sz="1900" dirty="0"/>
          </a:p>
          <a:p>
            <a:pPr lvl="1"/>
            <a:endParaRPr lang="en-US" sz="1900" dirty="0"/>
          </a:p>
          <a:p>
            <a:pPr lvl="1"/>
            <a:endParaRPr lang="en-IN" sz="1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30D634-8C5C-7537-AC09-788B5C3FD581}"/>
              </a:ext>
            </a:extLst>
          </p:cNvPr>
          <p:cNvSpPr txBox="1"/>
          <p:nvPr/>
        </p:nvSpPr>
        <p:spPr>
          <a:xfrm>
            <a:off x="8060268" y="6469326"/>
            <a:ext cx="4207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Dheeraj Master’s Thesis on Object Tracking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2E3F5A-1886-1DF2-8A1D-F9057FFD383C}"/>
              </a:ext>
            </a:extLst>
          </p:cNvPr>
          <p:cNvSpPr txBox="1"/>
          <p:nvPr/>
        </p:nvSpPr>
        <p:spPr>
          <a:xfrm>
            <a:off x="6873029" y="4417482"/>
            <a:ext cx="4318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Fig 8: Performance leaderboard on Multi-Object KITTI Tracking dataset  [5].</a:t>
            </a:r>
          </a:p>
        </p:txBody>
      </p:sp>
      <p:sp>
        <p:nvSpPr>
          <p:cNvPr id="10" name="Slide Number Placeholder 7">
            <a:extLst>
              <a:ext uri="{FF2B5EF4-FFF2-40B4-BE49-F238E27FC236}">
                <a16:creationId xmlns:a16="http://schemas.microsoft.com/office/drawing/2014/main" id="{8A24831B-6468-34EC-EE1D-18D55EB50EA7}"/>
              </a:ext>
            </a:extLst>
          </p:cNvPr>
          <p:cNvSpPr txBox="1">
            <a:spLocks/>
          </p:cNvSpPr>
          <p:nvPr/>
        </p:nvSpPr>
        <p:spPr>
          <a:xfrm>
            <a:off x="5630332" y="6492875"/>
            <a:ext cx="465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355BF0-AD76-4EB3-B033-2E1482983893}" type="slidenum">
              <a:rPr lang="en-IN" smtClean="0">
                <a:solidFill>
                  <a:schemeClr val="tx1"/>
                </a:solidFill>
              </a:rPr>
              <a:pPr/>
              <a:t>10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51606C-6E0B-393D-5706-280B4F761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4563"/>
            <a:ext cx="2099733" cy="5534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C54B8A-ED91-D672-426B-D3C75BF15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168" y="2074333"/>
            <a:ext cx="4796499" cy="228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24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F2927-3DD5-A946-07C7-F80AE09BB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6" y="304800"/>
            <a:ext cx="10515600" cy="845345"/>
          </a:xfrm>
        </p:spPr>
        <p:txBody>
          <a:bodyPr/>
          <a:lstStyle/>
          <a:p>
            <a:pPr algn="ctr"/>
            <a:r>
              <a:rPr lang="en-IN" dirty="0"/>
              <a:t>CenterTrack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42D92-94D7-3DAE-29ED-4532F2222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3600"/>
            <a:ext cx="11226800" cy="5444067"/>
          </a:xfrm>
        </p:spPr>
        <p:txBody>
          <a:bodyPr>
            <a:noAutofit/>
          </a:bodyPr>
          <a:lstStyle/>
          <a:p>
            <a:endParaRPr lang="en-US" sz="2000" dirty="0"/>
          </a:p>
          <a:p>
            <a:r>
              <a:rPr lang="en-US" sz="2000" dirty="0"/>
              <a:t>Input:</a:t>
            </a:r>
          </a:p>
          <a:p>
            <a:pPr lvl="1"/>
            <a:r>
              <a:rPr lang="en-US" sz="1600" dirty="0"/>
              <a:t>Images or videos as input. </a:t>
            </a:r>
          </a:p>
          <a:p>
            <a:r>
              <a:rPr lang="en-US" sz="2000" dirty="0"/>
              <a:t>Backbone Network:</a:t>
            </a:r>
          </a:p>
          <a:p>
            <a:pPr lvl="1"/>
            <a:r>
              <a:rPr lang="en-US" sz="1600" dirty="0"/>
              <a:t> Utilizes Deep Layer Aggregation (DLA34) for feature extraction. </a:t>
            </a:r>
          </a:p>
          <a:p>
            <a:r>
              <a:rPr lang="en-US" sz="2000" dirty="0"/>
              <a:t>Neck Network:</a:t>
            </a:r>
          </a:p>
          <a:p>
            <a:pPr lvl="1"/>
            <a:r>
              <a:rPr lang="en-US" sz="1600" dirty="0"/>
              <a:t>Deep Layer Aggregation (</a:t>
            </a:r>
            <a:r>
              <a:rPr lang="en-US" sz="1600" dirty="0" err="1"/>
              <a:t>DLAUp</a:t>
            </a:r>
            <a:r>
              <a:rPr lang="en-US" sz="1600" dirty="0"/>
              <a:t>) refines </a:t>
            </a:r>
            <a:br>
              <a:rPr lang="en-US" sz="1600" dirty="0"/>
            </a:br>
            <a:r>
              <a:rPr lang="en-US" sz="1600" dirty="0"/>
              <a:t>features through </a:t>
            </a:r>
            <a:r>
              <a:rPr lang="en-US" sz="1600" dirty="0" err="1"/>
              <a:t>upsampling</a:t>
            </a:r>
            <a:r>
              <a:rPr lang="en-US" sz="1600" dirty="0"/>
              <a:t> and </a:t>
            </a:r>
            <a:r>
              <a:rPr lang="en-US" sz="1600" dirty="0" err="1"/>
              <a:t>downsampling</a:t>
            </a:r>
            <a:r>
              <a:rPr lang="en-US" sz="1600" dirty="0"/>
              <a:t> layers. </a:t>
            </a:r>
          </a:p>
          <a:p>
            <a:r>
              <a:rPr lang="en-US" sz="2000" dirty="0"/>
              <a:t>Head Network:</a:t>
            </a:r>
          </a:p>
          <a:p>
            <a:pPr lvl="1"/>
            <a:r>
              <a:rPr lang="en-US" sz="1600" dirty="0"/>
              <a:t> Consists of conv blocks to predict the final outputs. </a:t>
            </a:r>
          </a:p>
          <a:p>
            <a:r>
              <a:rPr lang="en-US" sz="2000" dirty="0"/>
              <a:t>Track Association:</a:t>
            </a:r>
          </a:p>
          <a:p>
            <a:pPr lvl="1"/>
            <a:r>
              <a:rPr lang="en-US" sz="1600" dirty="0"/>
              <a:t> Connects the tracks among object in two frames using </a:t>
            </a:r>
            <a:br>
              <a:rPr lang="en-US" sz="1600" dirty="0"/>
            </a:br>
            <a:r>
              <a:rPr lang="en-US" sz="1600" dirty="0"/>
              <a:t>the learned offsets.</a:t>
            </a:r>
          </a:p>
          <a:p>
            <a:r>
              <a:rPr lang="en-US" sz="2000" dirty="0"/>
              <a:t>Feature Augmentation:</a:t>
            </a:r>
          </a:p>
          <a:p>
            <a:pPr lvl="1"/>
            <a:r>
              <a:rPr lang="en-US" sz="1600" dirty="0"/>
              <a:t>Incorporates features from the previous image and </a:t>
            </a:r>
            <a:br>
              <a:rPr lang="en-US" sz="1600" dirty="0"/>
            </a:br>
            <a:r>
              <a:rPr lang="en-US" sz="1600" dirty="0"/>
              <a:t>object heatmap to provide rich information.</a:t>
            </a:r>
            <a:endParaRPr lang="en-IN" sz="1600" dirty="0"/>
          </a:p>
          <a:p>
            <a:endParaRPr lang="en-IN" sz="1600" dirty="0"/>
          </a:p>
          <a:p>
            <a:endParaRPr lang="en-IN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73A969-A80D-F467-789B-134B6130A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266" y="1857677"/>
            <a:ext cx="5015563" cy="3558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C135025-3571-ABE8-1693-628CD26228C5}"/>
              </a:ext>
            </a:extLst>
          </p:cNvPr>
          <p:cNvSpPr txBox="1"/>
          <p:nvPr/>
        </p:nvSpPr>
        <p:spPr>
          <a:xfrm>
            <a:off x="8060268" y="6469326"/>
            <a:ext cx="4207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Dheeraj Master’s Thesis on Object Tracking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A3D26D-8586-724E-E313-0DC79DCE5DC4}"/>
              </a:ext>
            </a:extLst>
          </p:cNvPr>
          <p:cNvSpPr txBox="1"/>
          <p:nvPr/>
        </p:nvSpPr>
        <p:spPr>
          <a:xfrm>
            <a:off x="8712200" y="5416338"/>
            <a:ext cx="1879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Fig 9: CenterTrack Architecture.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232855AA-88A6-C036-922F-F2E7F5CC8365}"/>
              </a:ext>
            </a:extLst>
          </p:cNvPr>
          <p:cNvSpPr txBox="1">
            <a:spLocks/>
          </p:cNvSpPr>
          <p:nvPr/>
        </p:nvSpPr>
        <p:spPr>
          <a:xfrm>
            <a:off x="5630332" y="6492875"/>
            <a:ext cx="465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355BF0-AD76-4EB3-B033-2E1482983893}" type="slidenum">
              <a:rPr lang="en-IN" smtClean="0">
                <a:solidFill>
                  <a:schemeClr val="tx1"/>
                </a:solidFill>
              </a:rPr>
              <a:pPr/>
              <a:t>11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4F67DD-0112-CC6D-D803-0D40EE0E6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4563"/>
            <a:ext cx="2099733" cy="55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78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65CA5-2D43-1EE8-7171-4D9046442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066" y="1204"/>
            <a:ext cx="10515600" cy="945858"/>
          </a:xfrm>
        </p:spPr>
        <p:txBody>
          <a:bodyPr/>
          <a:lstStyle/>
          <a:p>
            <a:pPr algn="ctr"/>
            <a:r>
              <a:rPr lang="en-IN" dirty="0"/>
              <a:t>CenterTrack Baseline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35C33-97C3-0A44-2C01-2EB8DE407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5201"/>
            <a:ext cx="10515600" cy="5418666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IN" dirty="0"/>
              <a:t>Baseline Model:</a:t>
            </a:r>
          </a:p>
          <a:p>
            <a:pPr lvl="1">
              <a:lnSpc>
                <a:spcPct val="120000"/>
              </a:lnSpc>
            </a:pPr>
            <a:r>
              <a:rPr lang="en-IN" dirty="0"/>
              <a:t>CenterTrack original model is </a:t>
            </a:r>
            <a:r>
              <a:rPr lang="en-IN" b="1" dirty="0"/>
              <a:t>pretrained on Nuscenes dataset and finetuned on KITTI Tracking dataset</a:t>
            </a:r>
            <a:r>
              <a:rPr lang="en-IN" dirty="0"/>
              <a:t>.</a:t>
            </a:r>
          </a:p>
          <a:p>
            <a:pPr lvl="1">
              <a:lnSpc>
                <a:spcPct val="120000"/>
              </a:lnSpc>
            </a:pPr>
            <a:r>
              <a:rPr lang="en-IN" dirty="0"/>
              <a:t>Our </a:t>
            </a:r>
            <a:r>
              <a:rPr lang="en-IN" b="1" dirty="0"/>
              <a:t>baseline model is using only KITTI training dataset </a:t>
            </a:r>
            <a:r>
              <a:rPr lang="en-IN" dirty="0"/>
              <a:t>as training on Nuscenes is taking approximately </a:t>
            </a:r>
            <a:r>
              <a:rPr lang="en-IN" b="1" dirty="0"/>
              <a:t>7-10 days</a:t>
            </a:r>
            <a:r>
              <a:rPr lang="en-IN" dirty="0"/>
              <a:t>.</a:t>
            </a:r>
          </a:p>
          <a:p>
            <a:pPr lvl="1">
              <a:lnSpc>
                <a:spcPct val="120000"/>
              </a:lnSpc>
            </a:pPr>
            <a:r>
              <a:rPr lang="en-IN" dirty="0"/>
              <a:t>CenterTrack original model has MOTA of 89.4 but our </a:t>
            </a:r>
            <a:r>
              <a:rPr lang="en-IN" b="1" dirty="0"/>
              <a:t>baseline model </a:t>
            </a:r>
            <a:r>
              <a:rPr lang="en-IN" dirty="0"/>
              <a:t>has an accuracy of </a:t>
            </a:r>
            <a:r>
              <a:rPr lang="en-IN" b="1" dirty="0"/>
              <a:t>83.02 MOTA</a:t>
            </a:r>
            <a:r>
              <a:rPr lang="en-IN" dirty="0"/>
              <a:t>. </a:t>
            </a:r>
          </a:p>
          <a:p>
            <a:pPr lvl="1">
              <a:lnSpc>
                <a:spcPct val="120000"/>
              </a:lnSpc>
            </a:pPr>
            <a:r>
              <a:rPr lang="en-IN" dirty="0"/>
              <a:t>All our experiments are compared to our baseline results.</a:t>
            </a:r>
          </a:p>
          <a:p>
            <a:endParaRPr lang="en-IN" dirty="0"/>
          </a:p>
          <a:p>
            <a:pPr>
              <a:lnSpc>
                <a:spcPct val="120000"/>
              </a:lnSpc>
            </a:pPr>
            <a:r>
              <a:rPr lang="en-IN" dirty="0"/>
              <a:t>Accuracy Metrics:</a:t>
            </a:r>
          </a:p>
          <a:p>
            <a:pPr lvl="1">
              <a:lnSpc>
                <a:spcPct val="120000"/>
              </a:lnSpc>
            </a:pPr>
            <a:r>
              <a:rPr lang="en-IN" dirty="0"/>
              <a:t>False Positives: Tracking the wrong object.</a:t>
            </a:r>
          </a:p>
          <a:p>
            <a:pPr lvl="1">
              <a:lnSpc>
                <a:spcPct val="120000"/>
              </a:lnSpc>
            </a:pPr>
            <a:r>
              <a:rPr lang="en-IN" dirty="0"/>
              <a:t>False Negative: Failing to track the correct object.</a:t>
            </a:r>
          </a:p>
          <a:p>
            <a:pPr lvl="1">
              <a:lnSpc>
                <a:spcPct val="120000"/>
              </a:lnSpc>
            </a:pPr>
            <a:r>
              <a:rPr lang="en-IN" dirty="0"/>
              <a:t>IDSW: Tracking an object with wrong identity, identity belongs to a different object.</a:t>
            </a:r>
          </a:p>
          <a:p>
            <a:pPr lvl="1">
              <a:lnSpc>
                <a:spcPct val="120000"/>
              </a:lnSpc>
            </a:pPr>
            <a:r>
              <a:rPr lang="en-IN" dirty="0"/>
              <a:t>MOTA = 1 – [ ( FP + FN + IDSW ) / GT ]</a:t>
            </a:r>
          </a:p>
          <a:p>
            <a:pPr>
              <a:lnSpc>
                <a:spcPct val="120000"/>
              </a:lnSpc>
            </a:pPr>
            <a:endParaRPr lang="en-IN" dirty="0"/>
          </a:p>
          <a:p>
            <a:pPr>
              <a:lnSpc>
                <a:spcPct val="120000"/>
              </a:lnSpc>
            </a:pPr>
            <a:r>
              <a:rPr lang="en-IN" dirty="0"/>
              <a:t>Model Efficiency Metrics:</a:t>
            </a:r>
          </a:p>
          <a:p>
            <a:pPr lvl="1">
              <a:lnSpc>
                <a:spcPct val="120000"/>
              </a:lnSpc>
            </a:pPr>
            <a:r>
              <a:rPr lang="en-IN" dirty="0"/>
              <a:t>FLOPS: Floating point operations required to process one image (input).</a:t>
            </a:r>
          </a:p>
          <a:p>
            <a:pPr lvl="1">
              <a:lnSpc>
                <a:spcPct val="120000"/>
              </a:lnSpc>
            </a:pPr>
            <a:r>
              <a:rPr lang="en-IN" dirty="0"/>
              <a:t>Model Size: Determined by the total number of parameters.</a:t>
            </a:r>
          </a:p>
          <a:p>
            <a:pPr lvl="1">
              <a:lnSpc>
                <a:spcPct val="120000"/>
              </a:lnSpc>
            </a:pPr>
            <a:r>
              <a:rPr lang="en-IN" dirty="0"/>
              <a:t>Inference Time : Time taken to infer results for a single image (input).</a:t>
            </a:r>
          </a:p>
          <a:p>
            <a:pPr>
              <a:lnSpc>
                <a:spcPct val="120000"/>
              </a:lnSpc>
            </a:pPr>
            <a:endParaRPr lang="en-IN" dirty="0"/>
          </a:p>
          <a:p>
            <a:pPr lvl="1"/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15C9FC4-0F60-249E-C31B-535F8EABA228}"/>
              </a:ext>
            </a:extLst>
          </p:cNvPr>
          <p:cNvSpPr txBox="1">
            <a:spLocks/>
          </p:cNvSpPr>
          <p:nvPr/>
        </p:nvSpPr>
        <p:spPr>
          <a:xfrm>
            <a:off x="5630332" y="6492875"/>
            <a:ext cx="465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355BF0-AD76-4EB3-B033-2E1482983893}" type="slidenum">
              <a:rPr lang="en-IN" smtClean="0">
                <a:solidFill>
                  <a:schemeClr val="tx1"/>
                </a:solidFill>
              </a:rPr>
              <a:pPr/>
              <a:t>12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1969D6-C57F-8BE2-1D6C-4C607E339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4563"/>
            <a:ext cx="2099733" cy="5534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240C47-CD56-C438-3A05-06F6D1C6BE41}"/>
              </a:ext>
            </a:extLst>
          </p:cNvPr>
          <p:cNvSpPr txBox="1"/>
          <p:nvPr/>
        </p:nvSpPr>
        <p:spPr>
          <a:xfrm>
            <a:off x="8060268" y="6469326"/>
            <a:ext cx="4207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Dheeraj Master’s Thesis on Object Tracking</a:t>
            </a:r>
          </a:p>
        </p:txBody>
      </p:sp>
    </p:spTree>
    <p:extLst>
      <p:ext uri="{BB962C8B-B14F-4D97-AF65-F5344CB8AC3E}">
        <p14:creationId xmlns:p14="http://schemas.microsoft.com/office/powerpoint/2010/main" val="284492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6ECB7-1E30-6D00-2A9A-CCF220084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066" y="38028"/>
            <a:ext cx="10515600" cy="1137251"/>
          </a:xfrm>
        </p:spPr>
        <p:txBody>
          <a:bodyPr/>
          <a:lstStyle/>
          <a:p>
            <a:pPr algn="ctr"/>
            <a:r>
              <a:rPr lang="en-IN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DBB43-8568-76E1-0D00-1CB6B374F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067"/>
            <a:ext cx="10515600" cy="498686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bg1">
                    <a:lumMod val="65000"/>
                  </a:schemeClr>
                </a:solidFill>
              </a:rPr>
              <a:t>Overview of Autonomous Driving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bg1">
                    <a:lumMod val="65000"/>
                  </a:schemeClr>
                </a:solidFill>
              </a:rPr>
              <a:t>Planning Module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bg1">
                    <a:lumMod val="65000"/>
                  </a:schemeClr>
                </a:solidFill>
              </a:rPr>
              <a:t>Object Tracking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bg1">
                    <a:lumMod val="65000"/>
                  </a:schemeClr>
                </a:solidFill>
              </a:rPr>
              <a:t>CenterTrack Tracker</a:t>
            </a:r>
            <a:endParaRPr lang="en-IN" sz="1600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bg1">
                    <a:lumMod val="65000"/>
                  </a:schemeClr>
                </a:solidFill>
              </a:rPr>
              <a:t>Objective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bg1">
                    <a:lumMod val="65000"/>
                  </a:schemeClr>
                </a:solidFill>
              </a:rPr>
              <a:t>CenterTrack Characteristics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bg1">
                    <a:lumMod val="65000"/>
                  </a:schemeClr>
                </a:solidFill>
              </a:rPr>
              <a:t>CenterTrack Architecture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bg1">
                    <a:lumMod val="65000"/>
                  </a:schemeClr>
                </a:solidFill>
              </a:rPr>
              <a:t>CenterTrack Baseline Setup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/>
              <a:t>Experiments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dirty="0"/>
              <a:t>Impact of Feature Extractors on Object Tracking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dirty="0"/>
              <a:t>Introduction of Attention through Mixers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Leveraging Unmatched Detections and Unused Tracklets</a:t>
            </a:r>
            <a:endParaRPr lang="en-IN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sz="2000" dirty="0"/>
          </a:p>
          <a:p>
            <a:pPr>
              <a:buFont typeface="Wingdings" panose="05000000000000000000" pitchFamily="2" charset="2"/>
              <a:buChar char="§"/>
            </a:pPr>
            <a:endParaRPr lang="en-IN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387839-B94E-EA7A-BF3C-B01D21A4F336}"/>
              </a:ext>
            </a:extLst>
          </p:cNvPr>
          <p:cNvSpPr txBox="1"/>
          <p:nvPr/>
        </p:nvSpPr>
        <p:spPr>
          <a:xfrm>
            <a:off x="8060268" y="6469326"/>
            <a:ext cx="4207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Dheeraj Master’s Thesis on Object Tracking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F1AED23-4A77-3634-F491-1AE328D33B3B}"/>
              </a:ext>
            </a:extLst>
          </p:cNvPr>
          <p:cNvSpPr txBox="1">
            <a:spLocks/>
          </p:cNvSpPr>
          <p:nvPr/>
        </p:nvSpPr>
        <p:spPr>
          <a:xfrm>
            <a:off x="5630332" y="6492875"/>
            <a:ext cx="465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355BF0-AD76-4EB3-B033-2E1482983893}" type="slidenum">
              <a:rPr lang="en-IN" smtClean="0">
                <a:solidFill>
                  <a:schemeClr val="tx1"/>
                </a:solidFill>
              </a:rPr>
              <a:pPr/>
              <a:t>13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86E0EB-9999-D904-AAC6-6C11DE17D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4563"/>
            <a:ext cx="2099733" cy="55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536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F966E-46B5-9339-5953-314BF5139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IN" sz="4000" dirty="0"/>
              <a:t>Analysing the Impact of </a:t>
            </a:r>
            <a:br>
              <a:rPr lang="en-IN" sz="4000" dirty="0"/>
            </a:br>
            <a:r>
              <a:rPr lang="en-IN" sz="4000" dirty="0"/>
              <a:t>Feature Extractors on 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106F6-7BCC-2FA7-EA75-7EC1F74A0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5562"/>
            <a:ext cx="10981623" cy="5151437"/>
          </a:xfrm>
        </p:spPr>
        <p:txBody>
          <a:bodyPr/>
          <a:lstStyle/>
          <a:p>
            <a:r>
              <a:rPr lang="en-IN" sz="2000" dirty="0"/>
              <a:t>CenterTrack uses </a:t>
            </a:r>
            <a:r>
              <a:rPr lang="en-IN" sz="2000" i="1" dirty="0"/>
              <a:t>Deep Layer Aggression</a:t>
            </a:r>
            <a:r>
              <a:rPr lang="en-IN" sz="2000" dirty="0"/>
              <a:t> (DLA34) as a feature extractor.</a:t>
            </a:r>
          </a:p>
          <a:p>
            <a:r>
              <a:rPr lang="en-IN" sz="2000" i="1" dirty="0"/>
              <a:t>Resnet101 Backbone</a:t>
            </a:r>
            <a:r>
              <a:rPr lang="en-IN" sz="2000" dirty="0"/>
              <a:t>: More Deeper Network.</a:t>
            </a:r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endParaRPr lang="en-IN" dirty="0"/>
          </a:p>
          <a:p>
            <a:r>
              <a:rPr lang="en-IN" sz="2000" i="1" dirty="0"/>
              <a:t>High Resolution Network (</a:t>
            </a:r>
            <a:r>
              <a:rPr lang="en-IN" sz="2000" i="1" dirty="0" err="1"/>
              <a:t>HRNet</a:t>
            </a:r>
            <a:r>
              <a:rPr lang="en-IN" sz="2000" i="1" dirty="0"/>
              <a:t>):</a:t>
            </a:r>
            <a:r>
              <a:rPr lang="en-IN" sz="2000" dirty="0"/>
              <a:t> Aggregates image features from different scales. Pose Estimation.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7FA968-2BA2-C90A-806D-959408F30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81" y="2215331"/>
            <a:ext cx="6316702" cy="14618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D0258C-3C4F-5980-2555-112088D3F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98" y="4641949"/>
            <a:ext cx="6858854" cy="11622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5BFAB23-FA39-5259-D2E1-716DF2B44E34}"/>
              </a:ext>
            </a:extLst>
          </p:cNvPr>
          <p:cNvSpPr txBox="1"/>
          <p:nvPr/>
        </p:nvSpPr>
        <p:spPr>
          <a:xfrm flipH="1">
            <a:off x="4376997" y="3753627"/>
            <a:ext cx="4042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Fig 11: Resnet101 block diagram [7].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14E4DC-343F-EF12-0C6B-57E8724B50F0}"/>
              </a:ext>
            </a:extLst>
          </p:cNvPr>
          <p:cNvSpPr txBox="1"/>
          <p:nvPr/>
        </p:nvSpPr>
        <p:spPr>
          <a:xfrm flipH="1">
            <a:off x="4376997" y="5787531"/>
            <a:ext cx="4042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Fig 12: </a:t>
            </a:r>
            <a:r>
              <a:rPr lang="en-IN" sz="1000" dirty="0" err="1"/>
              <a:t>HRNet</a:t>
            </a:r>
            <a:r>
              <a:rPr lang="en-IN" sz="1000" dirty="0"/>
              <a:t> backbone block diagram [8].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C1D4593D-5272-E857-AC64-842A85737AF1}"/>
              </a:ext>
            </a:extLst>
          </p:cNvPr>
          <p:cNvSpPr txBox="1">
            <a:spLocks/>
          </p:cNvSpPr>
          <p:nvPr/>
        </p:nvSpPr>
        <p:spPr>
          <a:xfrm>
            <a:off x="5630332" y="6492875"/>
            <a:ext cx="465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355BF0-AD76-4EB3-B033-2E1482983893}" type="slidenum">
              <a:rPr lang="en-IN" smtClean="0">
                <a:solidFill>
                  <a:schemeClr val="tx1"/>
                </a:solidFill>
              </a:rPr>
              <a:pPr/>
              <a:t>14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B38198-8167-3ABF-4402-A8CC0337E9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4563"/>
            <a:ext cx="2099733" cy="5534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ABA449-31E3-4C54-3764-2E4F1BF2EFC5}"/>
              </a:ext>
            </a:extLst>
          </p:cNvPr>
          <p:cNvSpPr txBox="1"/>
          <p:nvPr/>
        </p:nvSpPr>
        <p:spPr>
          <a:xfrm>
            <a:off x="8060268" y="6469326"/>
            <a:ext cx="4207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Dheeraj Master’s Thesis on Object Tracking</a:t>
            </a:r>
          </a:p>
        </p:txBody>
      </p:sp>
    </p:spTree>
    <p:extLst>
      <p:ext uri="{BB962C8B-B14F-4D97-AF65-F5344CB8AC3E}">
        <p14:creationId xmlns:p14="http://schemas.microsoft.com/office/powerpoint/2010/main" val="295638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989B1-9C67-F94A-47F6-015BB869E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IN" sz="4400" dirty="0"/>
              <a:t>Analysing the Impact of </a:t>
            </a:r>
            <a:br>
              <a:rPr lang="en-IN" sz="4400" dirty="0"/>
            </a:br>
            <a:r>
              <a:rPr lang="en-IN" sz="4400" dirty="0"/>
              <a:t>Feature Extractors on Tracking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AD384-03A0-556D-D520-F7176807A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/>
          <a:lstStyle/>
          <a:p>
            <a:endParaRPr lang="en-IN" sz="2400" dirty="0"/>
          </a:p>
          <a:p>
            <a:r>
              <a:rPr lang="en-IN" sz="2400" dirty="0"/>
              <a:t>Replaced the DLA34 backbone with Resnet-101.</a:t>
            </a:r>
          </a:p>
          <a:p>
            <a:pPr marL="0" indent="0">
              <a:buNone/>
            </a:pPr>
            <a:r>
              <a:rPr lang="en-IN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2881F7-BBEF-F54C-43D8-7C3137ED20C0}"/>
              </a:ext>
            </a:extLst>
          </p:cNvPr>
          <p:cNvSpPr txBox="1"/>
          <p:nvPr/>
        </p:nvSpPr>
        <p:spPr>
          <a:xfrm>
            <a:off x="4237559" y="6075797"/>
            <a:ext cx="3251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/>
              <a:t>Fig 13: CenterTrack Architecture with Resnet101 backbone.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D4075B6A-29F2-B51B-EC4A-948AC4B2C386}"/>
              </a:ext>
            </a:extLst>
          </p:cNvPr>
          <p:cNvSpPr txBox="1">
            <a:spLocks/>
          </p:cNvSpPr>
          <p:nvPr/>
        </p:nvSpPr>
        <p:spPr>
          <a:xfrm>
            <a:off x="5630332" y="6492875"/>
            <a:ext cx="465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355BF0-AD76-4EB3-B033-2E1482983893}" type="slidenum">
              <a:rPr lang="en-IN" smtClean="0">
                <a:solidFill>
                  <a:schemeClr val="tx1"/>
                </a:solidFill>
              </a:rPr>
              <a:pPr/>
              <a:t>15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F283C0-7E81-A160-1BDB-E642AA596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4563"/>
            <a:ext cx="2099733" cy="5534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7347F6-D9D2-41D1-604A-03D141BEE86C}"/>
              </a:ext>
            </a:extLst>
          </p:cNvPr>
          <p:cNvSpPr txBox="1"/>
          <p:nvPr/>
        </p:nvSpPr>
        <p:spPr>
          <a:xfrm>
            <a:off x="8060268" y="6469326"/>
            <a:ext cx="4207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Dheeraj Master’s Thesis on Object Tracking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72E28D-73D6-6121-D77A-9BE839EB3B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729" y="2310476"/>
            <a:ext cx="5735206" cy="359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543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67D68-5613-DAB0-D663-4DFA5F529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19050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400" dirty="0"/>
              <a:t>Analysing the Impact of </a:t>
            </a:r>
            <a:br>
              <a:rPr lang="en-IN" sz="4400" dirty="0"/>
            </a:br>
            <a:r>
              <a:rPr lang="en-IN" sz="4400" dirty="0"/>
              <a:t>Feature Extractors on Tracking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98319-A2E1-5540-F200-02CC3E73A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1166"/>
            <a:ext cx="10515600" cy="4665797"/>
          </a:xfrm>
        </p:spPr>
        <p:txBody>
          <a:bodyPr/>
          <a:lstStyle/>
          <a:p>
            <a:r>
              <a:rPr lang="en-IN" sz="2400" dirty="0"/>
              <a:t>Replaced the DLA34 backbone with </a:t>
            </a:r>
            <a:r>
              <a:rPr lang="en-IN" sz="2400" dirty="0" err="1"/>
              <a:t>HRNet</a:t>
            </a:r>
            <a:r>
              <a:rPr lang="en-IN" sz="2400" dirty="0"/>
              <a:t> backbone.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478323-461B-C238-6B73-EC1F54836048}"/>
              </a:ext>
            </a:extLst>
          </p:cNvPr>
          <p:cNvSpPr txBox="1"/>
          <p:nvPr/>
        </p:nvSpPr>
        <p:spPr>
          <a:xfrm>
            <a:off x="4563367" y="5994542"/>
            <a:ext cx="30652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/>
              <a:t>Fig:14 CenterTrack Architecture with </a:t>
            </a:r>
            <a:r>
              <a:rPr lang="en-IN" sz="1000" dirty="0" err="1"/>
              <a:t>HRNet</a:t>
            </a:r>
            <a:r>
              <a:rPr lang="en-IN" sz="1000" dirty="0"/>
              <a:t> backbone.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F49138D-CD5B-5157-FB8E-96FDC654ADB3}"/>
              </a:ext>
            </a:extLst>
          </p:cNvPr>
          <p:cNvSpPr txBox="1">
            <a:spLocks/>
          </p:cNvSpPr>
          <p:nvPr/>
        </p:nvSpPr>
        <p:spPr>
          <a:xfrm>
            <a:off x="5630332" y="6492875"/>
            <a:ext cx="465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355BF0-AD76-4EB3-B033-2E1482983893}" type="slidenum">
              <a:rPr lang="en-IN" smtClean="0">
                <a:solidFill>
                  <a:schemeClr val="tx1"/>
                </a:solidFill>
              </a:rPr>
              <a:pPr/>
              <a:t>16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60BD50-0AAA-9F06-17CA-A0B9E41ED1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4563"/>
            <a:ext cx="2099733" cy="5534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695CF7-270B-BC3E-F1DC-C86AFDB1AA4D}"/>
              </a:ext>
            </a:extLst>
          </p:cNvPr>
          <p:cNvSpPr txBox="1"/>
          <p:nvPr/>
        </p:nvSpPr>
        <p:spPr>
          <a:xfrm>
            <a:off x="8060268" y="6469326"/>
            <a:ext cx="4207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Dheeraj Master’s Thesis on Object Tracking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1E5034-3DB1-9E56-1087-FEB847E6C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00" y="2069538"/>
            <a:ext cx="5811180" cy="379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99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70734-0133-4A5E-A23F-A674AD58C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IN" sz="4400" dirty="0"/>
              <a:t>Analysing the Impact of </a:t>
            </a:r>
            <a:br>
              <a:rPr lang="en-IN" sz="4400" dirty="0"/>
            </a:br>
            <a:r>
              <a:rPr lang="en-IN" sz="4400" dirty="0"/>
              <a:t>Feature Extractors on Tracking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87B43-6E97-F733-E719-C85987F72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1490133"/>
            <a:ext cx="11345333" cy="4686829"/>
          </a:xfrm>
        </p:spPr>
        <p:txBody>
          <a:bodyPr>
            <a:normAutofit fontScale="92500" lnSpcReduction="10000"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sz="2600" dirty="0"/>
              <a:t>Conclusion</a:t>
            </a:r>
          </a:p>
          <a:p>
            <a:pPr marL="0" indent="0">
              <a:buNone/>
            </a:pPr>
            <a:r>
              <a:rPr lang="en-IN" sz="2200" dirty="0"/>
              <a:t>Reason for under performance:</a:t>
            </a:r>
          </a:p>
          <a:p>
            <a:pPr lvl="1"/>
            <a:r>
              <a:rPr lang="en-IN" sz="1800" dirty="0"/>
              <a:t>Backbone and Neck networks are complement to each other.</a:t>
            </a:r>
          </a:p>
          <a:p>
            <a:pPr lvl="1"/>
            <a:r>
              <a:rPr lang="en-IN" sz="1800" dirty="0"/>
              <a:t>DLA34 itself has multiple iterative and hierarchical connections.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4062816D-B413-DBB9-A7BA-44AFDBCE2E9F}"/>
              </a:ext>
            </a:extLst>
          </p:cNvPr>
          <p:cNvSpPr txBox="1">
            <a:spLocks/>
          </p:cNvSpPr>
          <p:nvPr/>
        </p:nvSpPr>
        <p:spPr>
          <a:xfrm>
            <a:off x="5630332" y="6492875"/>
            <a:ext cx="465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355BF0-AD76-4EB3-B033-2E1482983893}" type="slidenum">
              <a:rPr lang="en-IN" smtClean="0">
                <a:solidFill>
                  <a:schemeClr val="tx1"/>
                </a:solidFill>
              </a:rPr>
              <a:pPr/>
              <a:t>17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03872C-832A-9E84-6BA6-3C7957256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4563"/>
            <a:ext cx="2099733" cy="5534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F8BB15-E519-215A-8667-F384000FEB50}"/>
              </a:ext>
            </a:extLst>
          </p:cNvPr>
          <p:cNvSpPr txBox="1"/>
          <p:nvPr/>
        </p:nvSpPr>
        <p:spPr>
          <a:xfrm>
            <a:off x="8060268" y="6469326"/>
            <a:ext cx="4207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Dheeraj Master’s Thesis on Object Tracking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FA449A1-60EF-7E89-FE2D-B0589A740C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535898"/>
              </p:ext>
            </p:extLst>
          </p:nvPr>
        </p:nvGraphicFramePr>
        <p:xfrm>
          <a:off x="431800" y="1641476"/>
          <a:ext cx="6112932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933">
                  <a:extLst>
                    <a:ext uri="{9D8B030D-6E8A-4147-A177-3AD203B41FA5}">
                      <a16:colId xmlns:a16="http://schemas.microsoft.com/office/drawing/2014/main" val="2580342055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3005571853"/>
                    </a:ext>
                  </a:extLst>
                </a:gridCol>
                <a:gridCol w="973666">
                  <a:extLst>
                    <a:ext uri="{9D8B030D-6E8A-4147-A177-3AD203B41FA5}">
                      <a16:colId xmlns:a16="http://schemas.microsoft.com/office/drawing/2014/main" val="1236414817"/>
                    </a:ext>
                  </a:extLst>
                </a:gridCol>
                <a:gridCol w="905933">
                  <a:extLst>
                    <a:ext uri="{9D8B030D-6E8A-4147-A177-3AD203B41FA5}">
                      <a16:colId xmlns:a16="http://schemas.microsoft.com/office/drawing/2014/main" val="1999829021"/>
                    </a:ext>
                  </a:extLst>
                </a:gridCol>
                <a:gridCol w="897467">
                  <a:extLst>
                    <a:ext uri="{9D8B030D-6E8A-4147-A177-3AD203B41FA5}">
                      <a16:colId xmlns:a16="http://schemas.microsoft.com/office/drawing/2014/main" val="1603442189"/>
                    </a:ext>
                  </a:extLst>
                </a:gridCol>
                <a:gridCol w="956733">
                  <a:extLst>
                    <a:ext uri="{9D8B030D-6E8A-4147-A177-3AD203B41FA5}">
                      <a16:colId xmlns:a16="http://schemas.microsoft.com/office/drawing/2014/main" val="3746631123"/>
                    </a:ext>
                  </a:extLst>
                </a:gridCol>
              </a:tblGrid>
              <a:tr h="386162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Feature Extractors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MOTA (</a:t>
                      </a:r>
                      <a:r>
                        <a:rPr lang="en-IN" sz="1400" dirty="0">
                          <a:sym typeface="Wingdings" panose="05000000000000000000" pitchFamily="2" charset="2"/>
                        </a:rPr>
                        <a:t>)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FP (</a:t>
                      </a:r>
                      <a:r>
                        <a:rPr lang="en-IN" sz="1400" dirty="0">
                          <a:sym typeface="Wingdings" panose="05000000000000000000" pitchFamily="2" charset="2"/>
                        </a:rPr>
                        <a:t>)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FN (</a:t>
                      </a:r>
                      <a:r>
                        <a:rPr lang="en-IN" sz="1400" dirty="0">
                          <a:sym typeface="Wingdings" panose="05000000000000000000" pitchFamily="2" charset="2"/>
                        </a:rPr>
                        <a:t>)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 IDSW(</a:t>
                      </a:r>
                      <a:r>
                        <a:rPr lang="en-IN" sz="1400" dirty="0">
                          <a:sym typeface="Wingdings" panose="05000000000000000000" pitchFamily="2" charset="2"/>
                        </a:rPr>
                        <a:t>)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834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DLA Backbone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Car</a:t>
                      </a:r>
                      <a:br>
                        <a:rPr lang="en-IN" sz="1400" dirty="0"/>
                      </a:br>
                      <a:r>
                        <a:rPr lang="en-IN" sz="1400" dirty="0"/>
                        <a:t>Pedestrian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83.02</a:t>
                      </a:r>
                      <a:br>
                        <a:rPr lang="en-IN" sz="1400" dirty="0"/>
                      </a:br>
                      <a:r>
                        <a:rPr lang="en-IN" sz="1400" dirty="0"/>
                        <a:t>61.49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933</a:t>
                      </a:r>
                    </a:p>
                    <a:p>
                      <a:pPr algn="ctr"/>
                      <a:r>
                        <a:rPr lang="en-IN" sz="1400" dirty="0"/>
                        <a:t>397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906</a:t>
                      </a:r>
                    </a:p>
                    <a:p>
                      <a:pPr algn="ctr"/>
                      <a:r>
                        <a:rPr lang="en-IN" sz="1400" dirty="0"/>
                        <a:t>1317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23</a:t>
                      </a:r>
                    </a:p>
                    <a:p>
                      <a:pPr algn="ctr"/>
                      <a:r>
                        <a:rPr lang="en-IN" sz="1400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002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Resnet101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Car</a:t>
                      </a:r>
                      <a:br>
                        <a:rPr lang="en-IN" sz="1400" dirty="0"/>
                      </a:br>
                      <a:r>
                        <a:rPr lang="en-IN" sz="1400" dirty="0"/>
                        <a:t>Pedestrian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rgbClr val="C00000"/>
                          </a:solidFill>
                        </a:rPr>
                        <a:t>66.38</a:t>
                      </a:r>
                    </a:p>
                    <a:p>
                      <a:pPr algn="ctr"/>
                      <a:r>
                        <a:rPr lang="en-IN" sz="1400" dirty="0"/>
                        <a:t>40.93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686</a:t>
                      </a:r>
                    </a:p>
                    <a:p>
                      <a:pPr algn="ctr"/>
                      <a:r>
                        <a:rPr lang="en-IN" sz="1400" dirty="0"/>
                        <a:t>248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2805</a:t>
                      </a:r>
                    </a:p>
                    <a:p>
                      <a:pPr algn="ctr"/>
                      <a:r>
                        <a:rPr lang="en-IN" sz="1400" dirty="0"/>
                        <a:t>2354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197</a:t>
                      </a:r>
                    </a:p>
                    <a:p>
                      <a:pPr algn="ctr"/>
                      <a:r>
                        <a:rPr lang="en-IN" sz="1400" dirty="0"/>
                        <a:t>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502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err="1"/>
                        <a:t>HRNet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Car</a:t>
                      </a:r>
                    </a:p>
                    <a:p>
                      <a:pPr algn="ctr"/>
                      <a:r>
                        <a:rPr lang="en-IN" sz="1400" dirty="0"/>
                        <a:t>Pedestrian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rgbClr val="C00000"/>
                          </a:solidFill>
                        </a:rPr>
                        <a:t>74.8</a:t>
                      </a:r>
                    </a:p>
                    <a:p>
                      <a:pPr algn="ctr"/>
                      <a:r>
                        <a:rPr lang="en-IN" sz="1400" dirty="0"/>
                        <a:t>53.4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931</a:t>
                      </a:r>
                    </a:p>
                    <a:p>
                      <a:pPr algn="ctr"/>
                      <a:r>
                        <a:rPr lang="en-IN" sz="1400" dirty="0"/>
                        <a:t>187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1660</a:t>
                      </a:r>
                    </a:p>
                    <a:p>
                      <a:pPr algn="ctr"/>
                      <a:r>
                        <a:rPr lang="en-IN" sz="1400" dirty="0"/>
                        <a:t>1845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166</a:t>
                      </a:r>
                    </a:p>
                    <a:p>
                      <a:pPr algn="ctr"/>
                      <a:r>
                        <a:rPr lang="en-IN" sz="1400" dirty="0"/>
                        <a:t>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59770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88AB515-ADDC-6AEE-5F0A-8BA88C929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432198"/>
              </p:ext>
            </p:extLst>
          </p:nvPr>
        </p:nvGraphicFramePr>
        <p:xfrm>
          <a:off x="6718301" y="1674691"/>
          <a:ext cx="5317066" cy="163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299">
                  <a:extLst>
                    <a:ext uri="{9D8B030D-6E8A-4147-A177-3AD203B41FA5}">
                      <a16:colId xmlns:a16="http://schemas.microsoft.com/office/drawing/2014/main" val="2580342055"/>
                    </a:ext>
                  </a:extLst>
                </a:gridCol>
                <a:gridCol w="1151467">
                  <a:extLst>
                    <a:ext uri="{9D8B030D-6E8A-4147-A177-3AD203B41FA5}">
                      <a16:colId xmlns:a16="http://schemas.microsoft.com/office/drawing/2014/main" val="3005571853"/>
                    </a:ext>
                  </a:extLst>
                </a:gridCol>
                <a:gridCol w="1363133">
                  <a:extLst>
                    <a:ext uri="{9D8B030D-6E8A-4147-A177-3AD203B41FA5}">
                      <a16:colId xmlns:a16="http://schemas.microsoft.com/office/drawing/2014/main" val="1236414817"/>
                    </a:ext>
                  </a:extLst>
                </a:gridCol>
                <a:gridCol w="1291167">
                  <a:extLst>
                    <a:ext uri="{9D8B030D-6E8A-4147-A177-3AD203B41FA5}">
                      <a16:colId xmlns:a16="http://schemas.microsoft.com/office/drawing/2014/main" val="1999829021"/>
                    </a:ext>
                  </a:extLst>
                </a:gridCol>
              </a:tblGrid>
              <a:tr h="461925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Feature Extractors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FLOPS (</a:t>
                      </a:r>
                      <a:r>
                        <a:rPr lang="en-IN" sz="1400" dirty="0">
                          <a:sym typeface="Wingdings" panose="05000000000000000000" pitchFamily="2" charset="2"/>
                        </a:rPr>
                        <a:t>)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Model Size (</a:t>
                      </a:r>
                      <a:r>
                        <a:rPr lang="en-IN" sz="1400" dirty="0">
                          <a:sym typeface="Wingdings" panose="05000000000000000000" pitchFamily="2" charset="2"/>
                        </a:rPr>
                        <a:t>)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Infer Time (</a:t>
                      </a:r>
                      <a:r>
                        <a:rPr lang="en-IN" sz="1400" dirty="0">
                          <a:sym typeface="Wingdings" panose="05000000000000000000" pitchFamily="2" charset="2"/>
                        </a:rPr>
                        <a:t>)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834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DLA Backbone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105.56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19.91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28.4 </a:t>
                      </a:r>
                      <a:r>
                        <a:rPr lang="en-IN" sz="1400" dirty="0" err="1"/>
                        <a:t>ms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002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Resnet101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224.63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98.22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52.7 </a:t>
                      </a:r>
                      <a:r>
                        <a:rPr lang="en-IN" sz="1400" dirty="0" err="1"/>
                        <a:t>ms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502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err="1"/>
                        <a:t>HRNet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164.15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30.53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44.6 </a:t>
                      </a:r>
                      <a:r>
                        <a:rPr lang="en-IN" sz="1400" dirty="0" err="1"/>
                        <a:t>ms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59770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04D72FD-7F12-D669-28DF-FC961F112343}"/>
              </a:ext>
            </a:extLst>
          </p:cNvPr>
          <p:cNvSpPr txBox="1"/>
          <p:nvPr/>
        </p:nvSpPr>
        <p:spPr>
          <a:xfrm>
            <a:off x="7512381" y="3269158"/>
            <a:ext cx="3728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/>
              <a:t>Table 3: Efficiency evaluation of CenterTrack with various Backbone.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3B2648-009F-3804-A22A-72F4DC59E718}"/>
              </a:ext>
            </a:extLst>
          </p:cNvPr>
          <p:cNvSpPr txBox="1"/>
          <p:nvPr/>
        </p:nvSpPr>
        <p:spPr>
          <a:xfrm>
            <a:off x="1632279" y="3756854"/>
            <a:ext cx="43556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/>
              <a:t>Table 2: Tracking accuracy comparison of CenterTrack with various Backbone.</a:t>
            </a:r>
          </a:p>
        </p:txBody>
      </p:sp>
    </p:spTree>
    <p:extLst>
      <p:ext uri="{BB962C8B-B14F-4D97-AF65-F5344CB8AC3E}">
        <p14:creationId xmlns:p14="http://schemas.microsoft.com/office/powerpoint/2010/main" val="3156456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1C9ED-5D89-4899-27F3-E065BD542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733" y="54115"/>
            <a:ext cx="10515600" cy="1537618"/>
          </a:xfrm>
        </p:spPr>
        <p:txBody>
          <a:bodyPr/>
          <a:lstStyle/>
          <a:p>
            <a:pPr algn="ctr"/>
            <a:r>
              <a:rPr lang="en-IN" dirty="0"/>
              <a:t>Introducing Attention through Mixers in the Head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EFE21-4DE7-45BC-ADB0-68DED7FE9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667" y="1515533"/>
            <a:ext cx="11023600" cy="4661430"/>
          </a:xfrm>
        </p:spPr>
        <p:txBody>
          <a:bodyPr/>
          <a:lstStyle/>
          <a:p>
            <a:endParaRPr lang="en-IN" dirty="0"/>
          </a:p>
          <a:p>
            <a:pPr marL="0" indent="0">
              <a:buNone/>
            </a:pPr>
            <a:r>
              <a:rPr lang="en-IN" sz="2400" dirty="0"/>
              <a:t>Approximate the Attention with MLPs</a:t>
            </a:r>
          </a:p>
          <a:p>
            <a:pPr lvl="1"/>
            <a:r>
              <a:rPr lang="en-IN" sz="2000" dirty="0"/>
              <a:t>Token and channel mixers as presented by </a:t>
            </a:r>
            <a:r>
              <a:rPr lang="en-IN" sz="2000" dirty="0" err="1"/>
              <a:t>MetaFormer</a:t>
            </a:r>
            <a:r>
              <a:rPr lang="en-IN" sz="2000" dirty="0"/>
              <a:t>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sz="2400" dirty="0"/>
              <a:t>Reparametrize Mixers (</a:t>
            </a:r>
            <a:r>
              <a:rPr lang="en-IN" sz="2400" dirty="0" err="1"/>
              <a:t>RepMixer</a:t>
            </a:r>
            <a:r>
              <a:rPr lang="en-IN" sz="2400" dirty="0"/>
              <a:t>) </a:t>
            </a:r>
          </a:p>
          <a:p>
            <a:pPr lvl="1"/>
            <a:r>
              <a:rPr lang="en-IN" sz="2000" dirty="0"/>
              <a:t>Token Mixer : </a:t>
            </a:r>
            <a:r>
              <a:rPr lang="en-IN" sz="2000" dirty="0" err="1"/>
              <a:t>Depthwise</a:t>
            </a:r>
            <a:r>
              <a:rPr lang="en-IN" sz="2000" dirty="0"/>
              <a:t> Convolution</a:t>
            </a:r>
          </a:p>
          <a:p>
            <a:pPr lvl="2"/>
            <a:r>
              <a:rPr lang="en-IN" sz="1800" dirty="0"/>
              <a:t>Applies a single convolutional filter per input channel</a:t>
            </a:r>
          </a:p>
          <a:p>
            <a:pPr lvl="1"/>
            <a:r>
              <a:rPr lang="en-IN" sz="2000" dirty="0"/>
              <a:t>Channel Mixer: </a:t>
            </a:r>
            <a:r>
              <a:rPr lang="en-IN" sz="2000" dirty="0" err="1"/>
              <a:t>ConvFFN</a:t>
            </a:r>
            <a:endParaRPr lang="en-IN" sz="2000" dirty="0"/>
          </a:p>
          <a:p>
            <a:pPr lvl="2"/>
            <a:r>
              <a:rPr lang="en-IN" sz="1800" dirty="0"/>
              <a:t>Combination of pointwise convolutions and</a:t>
            </a:r>
            <a:br>
              <a:rPr lang="en-IN" sz="1800" dirty="0"/>
            </a:br>
            <a:r>
              <a:rPr lang="en-IN" sz="1800" dirty="0"/>
              <a:t>Feedforward Network.</a:t>
            </a:r>
          </a:p>
          <a:p>
            <a:endParaRPr lang="en-IN" dirty="0"/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84B15D94-9975-C41A-242A-63981F717A7C}"/>
              </a:ext>
            </a:extLst>
          </p:cNvPr>
          <p:cNvSpPr txBox="1">
            <a:spLocks/>
          </p:cNvSpPr>
          <p:nvPr/>
        </p:nvSpPr>
        <p:spPr>
          <a:xfrm>
            <a:off x="5630332" y="6492875"/>
            <a:ext cx="465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355BF0-AD76-4EB3-B033-2E1482983893}" type="slidenum">
              <a:rPr lang="en-IN" smtClean="0">
                <a:solidFill>
                  <a:schemeClr val="tx1"/>
                </a:solidFill>
              </a:rPr>
              <a:pPr/>
              <a:t>18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34EF4A-9949-23E4-149E-559703227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4563"/>
            <a:ext cx="2099733" cy="5534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3FBA4C-48F8-9B9E-B24A-8EE442507912}"/>
              </a:ext>
            </a:extLst>
          </p:cNvPr>
          <p:cNvSpPr txBox="1"/>
          <p:nvPr/>
        </p:nvSpPr>
        <p:spPr>
          <a:xfrm>
            <a:off x="8060268" y="6469326"/>
            <a:ext cx="4207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Dheeraj Master’s Thesis on Object Tracking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F28C8A-EDBD-0ADC-657A-1AF8819B3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722" y="1395846"/>
            <a:ext cx="1124921" cy="23916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7B9EB0-BDDD-9D94-6EF8-A761E872B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8897" y="4319570"/>
            <a:ext cx="2878570" cy="13512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970ADE-CB95-0953-3972-D71A0182D155}"/>
              </a:ext>
            </a:extLst>
          </p:cNvPr>
          <p:cNvSpPr txBox="1"/>
          <p:nvPr/>
        </p:nvSpPr>
        <p:spPr>
          <a:xfrm>
            <a:off x="8427380" y="3773726"/>
            <a:ext cx="20746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/>
              <a:t>Fig:15 </a:t>
            </a:r>
            <a:r>
              <a:rPr lang="en-IN" sz="1000" dirty="0" err="1"/>
              <a:t>MetaFormer</a:t>
            </a:r>
            <a:r>
              <a:rPr lang="en-IN" sz="1000" dirty="0"/>
              <a:t> Architecture [9].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19233B-1A84-022E-3EBC-3A036B218E27}"/>
              </a:ext>
            </a:extLst>
          </p:cNvPr>
          <p:cNvSpPr txBox="1"/>
          <p:nvPr/>
        </p:nvSpPr>
        <p:spPr>
          <a:xfrm>
            <a:off x="8349251" y="5884816"/>
            <a:ext cx="20378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Fig:16 </a:t>
            </a:r>
            <a:r>
              <a:rPr lang="en-IN" sz="1000" dirty="0" err="1"/>
              <a:t>RepMixer</a:t>
            </a:r>
            <a:r>
              <a:rPr lang="en-IN" sz="1000" dirty="0"/>
              <a:t> Architecture [10].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9FAD46-8BC2-1FD5-3E8B-5F5E4F6721C7}"/>
              </a:ext>
            </a:extLst>
          </p:cNvPr>
          <p:cNvSpPr txBox="1"/>
          <p:nvPr/>
        </p:nvSpPr>
        <p:spPr>
          <a:xfrm>
            <a:off x="8581141" y="5592453"/>
            <a:ext cx="4491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/>
              <a:t>Train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A4FF15-5EF0-8D90-D0C8-C24E7E9E41B2}"/>
              </a:ext>
            </a:extLst>
          </p:cNvPr>
          <p:cNvSpPr txBox="1"/>
          <p:nvPr/>
        </p:nvSpPr>
        <p:spPr>
          <a:xfrm>
            <a:off x="10055376" y="5663270"/>
            <a:ext cx="4042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2972357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837F7-79F3-DCC2-4056-659F56C8B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19657"/>
          </a:xfrm>
        </p:spPr>
        <p:txBody>
          <a:bodyPr/>
          <a:lstStyle/>
          <a:p>
            <a:pPr algn="ctr"/>
            <a:r>
              <a:rPr lang="en-IN" dirty="0"/>
              <a:t>Introducing Attention through Mixers in the Head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DC21C-75DC-64F5-DF5C-640FD16F8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2291"/>
            <a:ext cx="10515600" cy="4351338"/>
          </a:xfrm>
        </p:spPr>
        <p:txBody>
          <a:bodyPr/>
          <a:lstStyle/>
          <a:p>
            <a:r>
              <a:rPr lang="en-IN" sz="2800" dirty="0"/>
              <a:t>Replaced the several </a:t>
            </a:r>
            <a:r>
              <a:rPr lang="en-IN" dirty="0"/>
              <a:t>c</a:t>
            </a:r>
            <a:r>
              <a:rPr lang="en-IN" sz="2800" dirty="0"/>
              <a:t>onv blocks in the head network with one </a:t>
            </a:r>
            <a:r>
              <a:rPr lang="en-IN" sz="2800" dirty="0" err="1"/>
              <a:t>RepMixer</a:t>
            </a:r>
            <a:r>
              <a:rPr lang="en-IN" sz="2800" dirty="0"/>
              <a:t> blocks followed by one conv block.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95A6BC77-A3B3-A178-F03E-7FD63B203DD2}"/>
              </a:ext>
            </a:extLst>
          </p:cNvPr>
          <p:cNvSpPr txBox="1">
            <a:spLocks/>
          </p:cNvSpPr>
          <p:nvPr/>
        </p:nvSpPr>
        <p:spPr>
          <a:xfrm>
            <a:off x="5630332" y="6492875"/>
            <a:ext cx="465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355BF0-AD76-4EB3-B033-2E1482983893}" type="slidenum">
              <a:rPr lang="en-IN" smtClean="0">
                <a:solidFill>
                  <a:schemeClr val="tx1"/>
                </a:solidFill>
              </a:rPr>
              <a:pPr/>
              <a:t>19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7C777B-0531-B0AE-157B-7F670F728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4563"/>
            <a:ext cx="2099733" cy="5534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7EBFF9-1573-493A-F733-3A48146243BD}"/>
              </a:ext>
            </a:extLst>
          </p:cNvPr>
          <p:cNvSpPr txBox="1"/>
          <p:nvPr/>
        </p:nvSpPr>
        <p:spPr>
          <a:xfrm>
            <a:off x="8060268" y="6469326"/>
            <a:ext cx="4207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Dheeraj Master’s Thesis on Object Tracking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0579F1-0997-A4D1-E9D6-FBECF3362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894" y="2300486"/>
            <a:ext cx="5468506" cy="33552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D60DEE-98F4-64EB-8C09-5D4532E96650}"/>
              </a:ext>
            </a:extLst>
          </p:cNvPr>
          <p:cNvSpPr txBox="1"/>
          <p:nvPr/>
        </p:nvSpPr>
        <p:spPr>
          <a:xfrm>
            <a:off x="4529500" y="5865256"/>
            <a:ext cx="33153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/>
              <a:t>Fig:17 CenterTrack Architecture with </a:t>
            </a:r>
            <a:r>
              <a:rPr lang="en-IN" sz="1000" dirty="0" err="1"/>
              <a:t>RepMixer</a:t>
            </a:r>
            <a:r>
              <a:rPr lang="en-IN" sz="1000" dirty="0"/>
              <a:t> hybrid head.</a:t>
            </a:r>
          </a:p>
        </p:txBody>
      </p:sp>
    </p:spTree>
    <p:extLst>
      <p:ext uri="{BB962C8B-B14F-4D97-AF65-F5344CB8AC3E}">
        <p14:creationId xmlns:p14="http://schemas.microsoft.com/office/powerpoint/2010/main" val="3825595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8BC29-FFA5-57D5-274E-A0664C335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000"/>
            <a:ext cx="10515600" cy="905933"/>
          </a:xfrm>
        </p:spPr>
        <p:txBody>
          <a:bodyPr/>
          <a:lstStyle/>
          <a:p>
            <a:pPr algn="ctr"/>
            <a:r>
              <a:rPr lang="en-IN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15C2D-FA4B-7E40-D5D2-011A3C876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6933"/>
            <a:ext cx="10515600" cy="489003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2000" dirty="0"/>
              <a:t>Overview of Autonomous Driving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dirty="0"/>
              <a:t>Planning Module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dirty="0"/>
              <a:t>Object Tracking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/>
              <a:t>CenterTrack Tracker</a:t>
            </a:r>
            <a:endParaRPr lang="en-IN" sz="16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dirty="0"/>
              <a:t>Objective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dirty="0"/>
              <a:t>CenterTrack Characteristics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dirty="0"/>
              <a:t>CenterTrack Architecture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dirty="0"/>
              <a:t>CenterTrack Baseline Setup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/>
              <a:t>Experiments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dirty="0"/>
              <a:t>Impact of Feature Extractors on Object Tracking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dirty="0"/>
              <a:t>Introduction of Attention through Mixers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Leveraging Unmatched Detections and Unused Tracklets</a:t>
            </a:r>
            <a:endParaRPr lang="en-IN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/>
              <a:t>Conclusion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E22AD6-A7F9-AEEB-3BB9-481C68240272}"/>
              </a:ext>
            </a:extLst>
          </p:cNvPr>
          <p:cNvSpPr txBox="1"/>
          <p:nvPr/>
        </p:nvSpPr>
        <p:spPr>
          <a:xfrm>
            <a:off x="8060268" y="6469326"/>
            <a:ext cx="4207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Dheeraj Master’s Thesis on Object Tracking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DFC2FD-72ED-9523-32AF-9891038DF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5221"/>
            <a:ext cx="2125133" cy="55343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A690DBF-28CE-32D0-EBD2-B980CEFE6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30332" y="6492875"/>
            <a:ext cx="465667" cy="365125"/>
          </a:xfrm>
        </p:spPr>
        <p:txBody>
          <a:bodyPr/>
          <a:lstStyle/>
          <a:p>
            <a:fld id="{14355BF0-AD76-4EB3-B033-2E1482983893}" type="slidenum">
              <a:rPr lang="en-IN" smtClean="0">
                <a:solidFill>
                  <a:schemeClr val="tx1"/>
                </a:solidFill>
              </a:rPr>
              <a:t>2</a:t>
            </a:fld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567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5103F-04B1-4961-0BCC-99B4D0AFE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07699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Introducing Attention through Mixers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7E903-1C0F-9D72-DAA9-00CC95561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sz="2400" dirty="0"/>
              <a:t>Conclusion from the results</a:t>
            </a:r>
          </a:p>
          <a:p>
            <a:pPr lvl="1"/>
            <a:r>
              <a:rPr lang="en-IN" sz="2000" dirty="0"/>
              <a:t>Slight decrease in performance, as we replaced several conv blocks from head with a single </a:t>
            </a:r>
            <a:r>
              <a:rPr lang="en-IN" sz="2000" dirty="0" err="1"/>
              <a:t>RepMixer</a:t>
            </a:r>
            <a:r>
              <a:rPr lang="en-IN" sz="2000" dirty="0"/>
              <a:t> head.</a:t>
            </a:r>
          </a:p>
          <a:p>
            <a:pPr lvl="1"/>
            <a:r>
              <a:rPr lang="en-IN" sz="2000" dirty="0"/>
              <a:t>Improvement in the overall model efficiency.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A47E34C6-AC36-F23D-B65C-3F14286F2956}"/>
              </a:ext>
            </a:extLst>
          </p:cNvPr>
          <p:cNvSpPr txBox="1">
            <a:spLocks/>
          </p:cNvSpPr>
          <p:nvPr/>
        </p:nvSpPr>
        <p:spPr>
          <a:xfrm>
            <a:off x="5630332" y="6492875"/>
            <a:ext cx="465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355BF0-AD76-4EB3-B033-2E1482983893}" type="slidenum">
              <a:rPr lang="en-IN" smtClean="0">
                <a:solidFill>
                  <a:schemeClr val="tx1"/>
                </a:solidFill>
              </a:rPr>
              <a:pPr/>
              <a:t>20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B75A8B-AD47-E1D2-0ACD-AFA4091E52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4563"/>
            <a:ext cx="2099733" cy="5534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769CCE-9153-75FA-B7CD-B5CA4468EFFC}"/>
              </a:ext>
            </a:extLst>
          </p:cNvPr>
          <p:cNvSpPr txBox="1"/>
          <p:nvPr/>
        </p:nvSpPr>
        <p:spPr>
          <a:xfrm>
            <a:off x="8060268" y="6469326"/>
            <a:ext cx="4207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Dheeraj Master’s Thesis on Object Tracking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C6C5E4B-84A7-DAE2-72F6-308C242199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794951"/>
              </p:ext>
            </p:extLst>
          </p:nvPr>
        </p:nvGraphicFramePr>
        <p:xfrm>
          <a:off x="379779" y="1939050"/>
          <a:ext cx="6112932" cy="14224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933">
                  <a:extLst>
                    <a:ext uri="{9D8B030D-6E8A-4147-A177-3AD203B41FA5}">
                      <a16:colId xmlns:a16="http://schemas.microsoft.com/office/drawing/2014/main" val="2580342055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3005571853"/>
                    </a:ext>
                  </a:extLst>
                </a:gridCol>
                <a:gridCol w="973666">
                  <a:extLst>
                    <a:ext uri="{9D8B030D-6E8A-4147-A177-3AD203B41FA5}">
                      <a16:colId xmlns:a16="http://schemas.microsoft.com/office/drawing/2014/main" val="1236414817"/>
                    </a:ext>
                  </a:extLst>
                </a:gridCol>
                <a:gridCol w="905933">
                  <a:extLst>
                    <a:ext uri="{9D8B030D-6E8A-4147-A177-3AD203B41FA5}">
                      <a16:colId xmlns:a16="http://schemas.microsoft.com/office/drawing/2014/main" val="1999829021"/>
                    </a:ext>
                  </a:extLst>
                </a:gridCol>
                <a:gridCol w="897467">
                  <a:extLst>
                    <a:ext uri="{9D8B030D-6E8A-4147-A177-3AD203B41FA5}">
                      <a16:colId xmlns:a16="http://schemas.microsoft.com/office/drawing/2014/main" val="1603442189"/>
                    </a:ext>
                  </a:extLst>
                </a:gridCol>
                <a:gridCol w="956733">
                  <a:extLst>
                    <a:ext uri="{9D8B030D-6E8A-4147-A177-3AD203B41FA5}">
                      <a16:colId xmlns:a16="http://schemas.microsoft.com/office/drawing/2014/main" val="3746631123"/>
                    </a:ext>
                  </a:extLst>
                </a:gridCol>
              </a:tblGrid>
              <a:tr h="386162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Head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MOTA (</a:t>
                      </a:r>
                      <a:r>
                        <a:rPr lang="en-IN" sz="1400" dirty="0">
                          <a:sym typeface="Wingdings" panose="05000000000000000000" pitchFamily="2" charset="2"/>
                        </a:rPr>
                        <a:t>)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FP (</a:t>
                      </a:r>
                      <a:r>
                        <a:rPr lang="en-IN" sz="1400" dirty="0">
                          <a:sym typeface="Wingdings" panose="05000000000000000000" pitchFamily="2" charset="2"/>
                        </a:rPr>
                        <a:t>)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FN (</a:t>
                      </a:r>
                      <a:r>
                        <a:rPr lang="en-IN" sz="1400" dirty="0">
                          <a:sym typeface="Wingdings" panose="05000000000000000000" pitchFamily="2" charset="2"/>
                        </a:rPr>
                        <a:t>)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 IDSW(</a:t>
                      </a:r>
                      <a:r>
                        <a:rPr lang="en-IN" sz="1400" dirty="0">
                          <a:sym typeface="Wingdings" panose="05000000000000000000" pitchFamily="2" charset="2"/>
                        </a:rPr>
                        <a:t>)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834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Conv Blocks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Car</a:t>
                      </a:r>
                      <a:br>
                        <a:rPr lang="en-IN" sz="1400" dirty="0"/>
                      </a:br>
                      <a:r>
                        <a:rPr lang="en-IN" sz="1400" dirty="0"/>
                        <a:t>Pedestrian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83.02</a:t>
                      </a:r>
                      <a:br>
                        <a:rPr lang="en-IN" sz="1400" dirty="0"/>
                      </a:br>
                      <a:r>
                        <a:rPr lang="en-IN" sz="1400" dirty="0"/>
                        <a:t>61.49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933</a:t>
                      </a:r>
                    </a:p>
                    <a:p>
                      <a:pPr algn="ctr"/>
                      <a:r>
                        <a:rPr lang="en-IN" sz="1400" dirty="0"/>
                        <a:t>397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906</a:t>
                      </a:r>
                    </a:p>
                    <a:p>
                      <a:pPr algn="ctr"/>
                      <a:r>
                        <a:rPr lang="en-IN" sz="1400" dirty="0"/>
                        <a:t>1317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23</a:t>
                      </a:r>
                    </a:p>
                    <a:p>
                      <a:pPr algn="ctr"/>
                      <a:r>
                        <a:rPr lang="en-IN" sz="1400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002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err="1"/>
                        <a:t>RepMixer</a:t>
                      </a:r>
                      <a:r>
                        <a:rPr lang="en-IN" sz="1400" dirty="0"/>
                        <a:t> + Conv Block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Car</a:t>
                      </a:r>
                      <a:br>
                        <a:rPr lang="en-IN" sz="1400" dirty="0"/>
                      </a:br>
                      <a:r>
                        <a:rPr lang="en-IN" sz="1400" dirty="0"/>
                        <a:t>Pedestrian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rgbClr val="C00000"/>
                          </a:solidFill>
                        </a:rPr>
                        <a:t>80.48</a:t>
                      </a:r>
                    </a:p>
                    <a:p>
                      <a:pPr algn="ctr"/>
                      <a:r>
                        <a:rPr lang="en-IN" sz="1400" dirty="0"/>
                        <a:t>40.93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1165</a:t>
                      </a:r>
                    </a:p>
                    <a:p>
                      <a:pPr algn="ctr"/>
                      <a:r>
                        <a:rPr lang="en-IN" sz="1400" dirty="0"/>
                        <a:t>661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959</a:t>
                      </a:r>
                    </a:p>
                    <a:p>
                      <a:pPr algn="ctr"/>
                      <a:r>
                        <a:rPr lang="en-IN" sz="1400" dirty="0"/>
                        <a:t>1350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17</a:t>
                      </a:r>
                    </a:p>
                    <a:p>
                      <a:pPr algn="ctr"/>
                      <a:r>
                        <a:rPr lang="en-IN" sz="14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502613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2CFC563-1F85-9558-8635-3FA1A63E84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15482"/>
              </p:ext>
            </p:extLst>
          </p:nvPr>
        </p:nvGraphicFramePr>
        <p:xfrm>
          <a:off x="6663268" y="1946711"/>
          <a:ext cx="5317066" cy="140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8000">
                  <a:extLst>
                    <a:ext uri="{9D8B030D-6E8A-4147-A177-3AD203B41FA5}">
                      <a16:colId xmlns:a16="http://schemas.microsoft.com/office/drawing/2014/main" val="2580342055"/>
                    </a:ext>
                  </a:extLst>
                </a:gridCol>
                <a:gridCol w="1032932">
                  <a:extLst>
                    <a:ext uri="{9D8B030D-6E8A-4147-A177-3AD203B41FA5}">
                      <a16:colId xmlns:a16="http://schemas.microsoft.com/office/drawing/2014/main" val="3005571853"/>
                    </a:ext>
                  </a:extLst>
                </a:gridCol>
                <a:gridCol w="1388533">
                  <a:extLst>
                    <a:ext uri="{9D8B030D-6E8A-4147-A177-3AD203B41FA5}">
                      <a16:colId xmlns:a16="http://schemas.microsoft.com/office/drawing/2014/main" val="1236414817"/>
                    </a:ext>
                  </a:extLst>
                </a:gridCol>
                <a:gridCol w="1117601">
                  <a:extLst>
                    <a:ext uri="{9D8B030D-6E8A-4147-A177-3AD203B41FA5}">
                      <a16:colId xmlns:a16="http://schemas.microsoft.com/office/drawing/2014/main" val="1999829021"/>
                    </a:ext>
                  </a:extLst>
                </a:gridCol>
              </a:tblGrid>
              <a:tr h="461925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Head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FLOPS (</a:t>
                      </a:r>
                      <a:r>
                        <a:rPr lang="en-IN" sz="1400" dirty="0">
                          <a:sym typeface="Wingdings" panose="05000000000000000000" pitchFamily="2" charset="2"/>
                        </a:rPr>
                        <a:t>)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Model Size (</a:t>
                      </a:r>
                      <a:r>
                        <a:rPr lang="en-IN" sz="1400" dirty="0">
                          <a:sym typeface="Wingdings" panose="05000000000000000000" pitchFamily="2" charset="2"/>
                        </a:rPr>
                        <a:t>)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Infer Time (</a:t>
                      </a:r>
                      <a:r>
                        <a:rPr lang="en-IN" sz="1400" dirty="0">
                          <a:sym typeface="Wingdings" panose="05000000000000000000" pitchFamily="2" charset="2"/>
                        </a:rPr>
                        <a:t>)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834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Conv Blocks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105.56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19.91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28.4 </a:t>
                      </a:r>
                      <a:r>
                        <a:rPr lang="en-IN" sz="1400" dirty="0" err="1"/>
                        <a:t>ms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002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err="1"/>
                        <a:t>RepMixer</a:t>
                      </a:r>
                      <a:r>
                        <a:rPr lang="en-IN" sz="1400" dirty="0"/>
                        <a:t> + Conv Blocks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70.33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19.2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27.5 </a:t>
                      </a:r>
                      <a:r>
                        <a:rPr lang="en-IN" sz="140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ms</a:t>
                      </a:r>
                      <a:endParaRPr lang="en-IN" sz="14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50261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B7CC22A-3F5E-0135-5722-C827B1F7A9C9}"/>
              </a:ext>
            </a:extLst>
          </p:cNvPr>
          <p:cNvSpPr txBox="1"/>
          <p:nvPr/>
        </p:nvSpPr>
        <p:spPr>
          <a:xfrm>
            <a:off x="7131379" y="3346092"/>
            <a:ext cx="39709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/>
              <a:t>Table 5: Efficiency evaluation of CenterTrack  with Hybrid Head Network.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9936EB-7BEF-9CB8-F945-1CDFE718FB12}"/>
              </a:ext>
            </a:extLst>
          </p:cNvPr>
          <p:cNvSpPr txBox="1"/>
          <p:nvPr/>
        </p:nvSpPr>
        <p:spPr>
          <a:xfrm>
            <a:off x="1364184" y="3429000"/>
            <a:ext cx="44005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/>
              <a:t>Table 4: Tracking accuracy comparison of CenterTrack with Hybrid Head Network.</a:t>
            </a:r>
          </a:p>
        </p:txBody>
      </p:sp>
    </p:spTree>
    <p:extLst>
      <p:ext uri="{BB962C8B-B14F-4D97-AF65-F5344CB8AC3E}">
        <p14:creationId xmlns:p14="http://schemas.microsoft.com/office/powerpoint/2010/main" val="4198905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C2DA1-7C8D-95EB-3A90-E7B89E868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Analysing the Unused Tracks and Detections in the Tracker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7E852-E730-F538-CB3D-CA0ADD4D6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Leveraging unused tracklets and unmatched detections in the tracker module.</a:t>
            </a:r>
          </a:p>
          <a:p>
            <a:pPr lvl="1"/>
            <a:r>
              <a:rPr lang="en-IN" sz="2000" dirty="0"/>
              <a:t>Formulated by </a:t>
            </a:r>
            <a:r>
              <a:rPr lang="en-IN" sz="2000" dirty="0" err="1"/>
              <a:t>ByteTrack</a:t>
            </a:r>
            <a:r>
              <a:rPr lang="en-IN" sz="2000" dirty="0"/>
              <a:t> Tracker.</a:t>
            </a:r>
          </a:p>
          <a:p>
            <a:endParaRPr lang="en-IN" sz="2400" dirty="0"/>
          </a:p>
          <a:p>
            <a:r>
              <a:rPr lang="en-IN" sz="2400" dirty="0"/>
              <a:t>Tracker Module</a:t>
            </a:r>
          </a:p>
          <a:p>
            <a:pPr lvl="1"/>
            <a:r>
              <a:rPr lang="en-IN" sz="2000" dirty="0"/>
              <a:t>Considers only those objects with confidence score &gt; T.</a:t>
            </a:r>
          </a:p>
          <a:p>
            <a:pPr lvl="1"/>
            <a:r>
              <a:rPr lang="en-IN" sz="2000" dirty="0"/>
              <a:t>Low score objects (T&lt; 0.5) are ignored as false positives.</a:t>
            </a:r>
            <a:br>
              <a:rPr lang="en-IN" sz="2000" dirty="0"/>
            </a:br>
            <a:endParaRPr lang="en-IN" sz="2000" dirty="0"/>
          </a:p>
          <a:p>
            <a:r>
              <a:rPr lang="en-IN" sz="2400" dirty="0"/>
              <a:t>Modified Tracker Module:</a:t>
            </a:r>
          </a:p>
          <a:p>
            <a:pPr lvl="1"/>
            <a:r>
              <a:rPr lang="en-IN" sz="2000" dirty="0"/>
              <a:t>Step 1: Associate high score objects with tracklets.</a:t>
            </a:r>
          </a:p>
          <a:p>
            <a:pPr lvl="1"/>
            <a:r>
              <a:rPr lang="en-IN" sz="2000" dirty="0"/>
              <a:t>Step 2: Match the low score objects (0.25-0.5) with</a:t>
            </a:r>
            <a:br>
              <a:rPr lang="en-IN" sz="2000" dirty="0"/>
            </a:br>
            <a:r>
              <a:rPr lang="en-IN" sz="2000" dirty="0"/>
              <a:t>	         unmatched tracklets in the current frame.</a:t>
            </a:r>
          </a:p>
          <a:p>
            <a:pPr lvl="1"/>
            <a:endParaRPr lang="en-IN" sz="2000" dirty="0"/>
          </a:p>
          <a:p>
            <a:pPr lvl="1"/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FA2326-F3D4-7760-8529-4AA5166FC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609" y="2572427"/>
            <a:ext cx="3012924" cy="2915075"/>
          </a:xfrm>
          <a:prstGeom prst="rect">
            <a:avLst/>
          </a:prstGeom>
        </p:spPr>
      </p:pic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71AD7BE0-B72F-DD44-6DA5-D218E051F0BA}"/>
              </a:ext>
            </a:extLst>
          </p:cNvPr>
          <p:cNvSpPr txBox="1">
            <a:spLocks/>
          </p:cNvSpPr>
          <p:nvPr/>
        </p:nvSpPr>
        <p:spPr>
          <a:xfrm>
            <a:off x="5630332" y="6492875"/>
            <a:ext cx="465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355BF0-AD76-4EB3-B033-2E1482983893}" type="slidenum">
              <a:rPr lang="en-IN" smtClean="0">
                <a:solidFill>
                  <a:schemeClr val="tx1"/>
                </a:solidFill>
              </a:rPr>
              <a:pPr/>
              <a:t>21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F83D68-2D0C-6B3B-FCEF-746B05BA2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4563"/>
            <a:ext cx="2099733" cy="5534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8DD44E-3BCE-13CB-2576-9B09756B754D}"/>
              </a:ext>
            </a:extLst>
          </p:cNvPr>
          <p:cNvSpPr txBox="1"/>
          <p:nvPr/>
        </p:nvSpPr>
        <p:spPr>
          <a:xfrm>
            <a:off x="8060268" y="6469326"/>
            <a:ext cx="4207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Dheeraj Master’s Thesis on Object Tracking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4C992E-385F-4E3D-3721-70989B155EC4}"/>
              </a:ext>
            </a:extLst>
          </p:cNvPr>
          <p:cNvSpPr txBox="1"/>
          <p:nvPr/>
        </p:nvSpPr>
        <p:spPr>
          <a:xfrm>
            <a:off x="7900609" y="5599412"/>
            <a:ext cx="33265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/>
              <a:t>Fig:18 </a:t>
            </a:r>
            <a:r>
              <a:rPr lang="en-IN" sz="1000" dirty="0" err="1"/>
              <a:t>ByteTrack</a:t>
            </a:r>
            <a:r>
              <a:rPr lang="en-IN" sz="1000" dirty="0"/>
              <a:t> inference on partially occluded object [11].</a:t>
            </a:r>
          </a:p>
        </p:txBody>
      </p:sp>
    </p:spTree>
    <p:extLst>
      <p:ext uri="{BB962C8B-B14F-4D97-AF65-F5344CB8AC3E}">
        <p14:creationId xmlns:p14="http://schemas.microsoft.com/office/powerpoint/2010/main" val="2265406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53782-581E-4C54-D873-FCC5AA394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34" y="19342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Unused Tracks and Detections in the Tracker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1FE66-EB23-4EF5-CAB5-888B6338D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4905"/>
            <a:ext cx="10515600" cy="4959658"/>
          </a:xfrm>
        </p:spPr>
        <p:txBody>
          <a:bodyPr>
            <a:normAutofit fontScale="92500" lnSpcReduction="20000"/>
          </a:bodyPr>
          <a:lstStyle/>
          <a:p>
            <a:r>
              <a:rPr lang="en-IN" sz="2200" dirty="0"/>
              <a:t>No change in the CenterTrack model architecture. </a:t>
            </a:r>
          </a:p>
          <a:p>
            <a:pPr lvl="1"/>
            <a:r>
              <a:rPr lang="en-IN" sz="1900" dirty="0"/>
              <a:t>Requires an additional function to associate the low score detections with unmatched tracklets.</a:t>
            </a:r>
          </a:p>
          <a:p>
            <a:pPr lvl="1"/>
            <a:r>
              <a:rPr lang="en-IN" sz="1900" dirty="0"/>
              <a:t>Model size, Params, FLOPS remains the same.</a:t>
            </a:r>
          </a:p>
          <a:p>
            <a:endParaRPr lang="en-IN" sz="2200" dirty="0"/>
          </a:p>
          <a:p>
            <a:endParaRPr lang="en-IN" sz="2200" dirty="0"/>
          </a:p>
          <a:p>
            <a:endParaRPr lang="en-IN" sz="2200" dirty="0"/>
          </a:p>
          <a:p>
            <a:endParaRPr lang="en-IN" sz="2200" dirty="0"/>
          </a:p>
          <a:p>
            <a:endParaRPr lang="en-IN" sz="2200" dirty="0"/>
          </a:p>
          <a:p>
            <a:pPr marL="0" indent="0">
              <a:buNone/>
            </a:pPr>
            <a:endParaRPr lang="en-IN" sz="1900" dirty="0"/>
          </a:p>
          <a:p>
            <a:pPr marL="0" indent="0">
              <a:buNone/>
            </a:pPr>
            <a:r>
              <a:rPr lang="en-IN" sz="2400" dirty="0"/>
              <a:t>Conclusion</a:t>
            </a:r>
          </a:p>
          <a:p>
            <a:r>
              <a:rPr lang="en-IN" sz="2200" dirty="0"/>
              <a:t>False Negatives have reduced</a:t>
            </a:r>
          </a:p>
          <a:p>
            <a:pPr lvl="1"/>
            <a:r>
              <a:rPr lang="en-IN" sz="1900" dirty="0"/>
              <a:t>Able to recover true objects having low scores. </a:t>
            </a:r>
          </a:p>
          <a:p>
            <a:r>
              <a:rPr lang="en-IN" sz="2200" dirty="0"/>
              <a:t>False Positives have reduced</a:t>
            </a:r>
          </a:p>
          <a:p>
            <a:pPr lvl="1"/>
            <a:r>
              <a:rPr lang="en-IN" sz="1900" dirty="0"/>
              <a:t>Able to continue the tracks for longer, </a:t>
            </a:r>
            <a:br>
              <a:rPr lang="en-IN" sz="1900" dirty="0"/>
            </a:br>
            <a:r>
              <a:rPr lang="en-IN" sz="1900" dirty="0"/>
              <a:t>reducing the chance of detecting unwanted objects present near true positives.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81FEFCD1-AF28-ACA2-7BC4-A6382DB948E5}"/>
              </a:ext>
            </a:extLst>
          </p:cNvPr>
          <p:cNvSpPr txBox="1">
            <a:spLocks/>
          </p:cNvSpPr>
          <p:nvPr/>
        </p:nvSpPr>
        <p:spPr>
          <a:xfrm>
            <a:off x="5630332" y="6492875"/>
            <a:ext cx="465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355BF0-AD76-4EB3-B033-2E1482983893}" type="slidenum">
              <a:rPr lang="en-IN" smtClean="0">
                <a:solidFill>
                  <a:schemeClr val="tx1"/>
                </a:solidFill>
              </a:rPr>
              <a:pPr/>
              <a:t>22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EB5CB2-C0F1-4BC6-EB85-7818ECA47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4563"/>
            <a:ext cx="2099733" cy="5534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E2B122-03DD-5286-0962-5439978C9446}"/>
              </a:ext>
            </a:extLst>
          </p:cNvPr>
          <p:cNvSpPr txBox="1"/>
          <p:nvPr/>
        </p:nvSpPr>
        <p:spPr>
          <a:xfrm>
            <a:off x="8060268" y="6469326"/>
            <a:ext cx="4207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Dheeraj Master’s Thesis on Object Tracking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312B99E-F4A5-610C-A9C2-52F8203131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374898"/>
              </p:ext>
            </p:extLst>
          </p:nvPr>
        </p:nvGraphicFramePr>
        <p:xfrm>
          <a:off x="2442949" y="2402458"/>
          <a:ext cx="6112932" cy="14224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933">
                  <a:extLst>
                    <a:ext uri="{9D8B030D-6E8A-4147-A177-3AD203B41FA5}">
                      <a16:colId xmlns:a16="http://schemas.microsoft.com/office/drawing/2014/main" val="2580342055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3005571853"/>
                    </a:ext>
                  </a:extLst>
                </a:gridCol>
                <a:gridCol w="973666">
                  <a:extLst>
                    <a:ext uri="{9D8B030D-6E8A-4147-A177-3AD203B41FA5}">
                      <a16:colId xmlns:a16="http://schemas.microsoft.com/office/drawing/2014/main" val="1236414817"/>
                    </a:ext>
                  </a:extLst>
                </a:gridCol>
                <a:gridCol w="905933">
                  <a:extLst>
                    <a:ext uri="{9D8B030D-6E8A-4147-A177-3AD203B41FA5}">
                      <a16:colId xmlns:a16="http://schemas.microsoft.com/office/drawing/2014/main" val="1999829021"/>
                    </a:ext>
                  </a:extLst>
                </a:gridCol>
                <a:gridCol w="897467">
                  <a:extLst>
                    <a:ext uri="{9D8B030D-6E8A-4147-A177-3AD203B41FA5}">
                      <a16:colId xmlns:a16="http://schemas.microsoft.com/office/drawing/2014/main" val="1603442189"/>
                    </a:ext>
                  </a:extLst>
                </a:gridCol>
                <a:gridCol w="956733">
                  <a:extLst>
                    <a:ext uri="{9D8B030D-6E8A-4147-A177-3AD203B41FA5}">
                      <a16:colId xmlns:a16="http://schemas.microsoft.com/office/drawing/2014/main" val="3746631123"/>
                    </a:ext>
                  </a:extLst>
                </a:gridCol>
              </a:tblGrid>
              <a:tr h="386162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Tracker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MOTA (</a:t>
                      </a:r>
                      <a:r>
                        <a:rPr lang="en-IN" sz="1400" dirty="0">
                          <a:sym typeface="Wingdings" panose="05000000000000000000" pitchFamily="2" charset="2"/>
                        </a:rPr>
                        <a:t>)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FP (</a:t>
                      </a:r>
                      <a:r>
                        <a:rPr lang="en-IN" sz="1400" dirty="0">
                          <a:sym typeface="Wingdings" panose="05000000000000000000" pitchFamily="2" charset="2"/>
                        </a:rPr>
                        <a:t>)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FN (</a:t>
                      </a:r>
                      <a:r>
                        <a:rPr lang="en-IN" sz="1400" dirty="0">
                          <a:sym typeface="Wingdings" panose="05000000000000000000" pitchFamily="2" charset="2"/>
                        </a:rPr>
                        <a:t>)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 IDSW(</a:t>
                      </a:r>
                      <a:r>
                        <a:rPr lang="en-IN" sz="1400" dirty="0">
                          <a:sym typeface="Wingdings" panose="05000000000000000000" pitchFamily="2" charset="2"/>
                        </a:rPr>
                        <a:t>)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834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Car</a:t>
                      </a:r>
                      <a:br>
                        <a:rPr lang="en-IN" sz="1400" dirty="0"/>
                      </a:br>
                      <a:r>
                        <a:rPr lang="en-IN" sz="1400" dirty="0"/>
                        <a:t>Pedestrian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83.02</a:t>
                      </a:r>
                      <a:br>
                        <a:rPr lang="en-IN" sz="1400" dirty="0"/>
                      </a:br>
                      <a:r>
                        <a:rPr lang="en-IN" sz="1400" dirty="0"/>
                        <a:t>61.49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933</a:t>
                      </a:r>
                    </a:p>
                    <a:p>
                      <a:pPr algn="ctr"/>
                      <a:r>
                        <a:rPr lang="en-IN" sz="1400" dirty="0"/>
                        <a:t>397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906</a:t>
                      </a:r>
                    </a:p>
                    <a:p>
                      <a:pPr algn="ctr"/>
                      <a:r>
                        <a:rPr lang="en-IN" sz="1400" dirty="0"/>
                        <a:t>1317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23</a:t>
                      </a:r>
                    </a:p>
                    <a:p>
                      <a:pPr algn="ctr"/>
                      <a:r>
                        <a:rPr lang="en-IN" sz="1400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002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Improved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Car</a:t>
                      </a:r>
                      <a:br>
                        <a:rPr lang="en-IN" sz="1400" dirty="0"/>
                      </a:br>
                      <a:r>
                        <a:rPr lang="en-IN" sz="1400" dirty="0"/>
                        <a:t>Pedestrian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83.99</a:t>
                      </a:r>
                    </a:p>
                    <a:p>
                      <a:pPr algn="ctr"/>
                      <a:r>
                        <a:rPr lang="en-IN" sz="1400" dirty="0"/>
                        <a:t>40.93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916</a:t>
                      </a:r>
                    </a:p>
                    <a:p>
                      <a:pPr algn="ctr"/>
                      <a:r>
                        <a:rPr lang="en-IN" sz="1400" dirty="0"/>
                        <a:t>388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852</a:t>
                      </a:r>
                    </a:p>
                    <a:p>
                      <a:pPr algn="ctr"/>
                      <a:r>
                        <a:rPr lang="en-IN" sz="1400" dirty="0"/>
                        <a:t>1242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17</a:t>
                      </a:r>
                    </a:p>
                    <a:p>
                      <a:pPr algn="ctr"/>
                      <a:r>
                        <a:rPr lang="en-IN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50261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E5E7694-5DDF-FD16-1DBB-9E0475D716D7}"/>
              </a:ext>
            </a:extLst>
          </p:cNvPr>
          <p:cNvSpPr txBox="1"/>
          <p:nvPr/>
        </p:nvSpPr>
        <p:spPr>
          <a:xfrm>
            <a:off x="3184518" y="3890141"/>
            <a:ext cx="4629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/>
              <a:t>Table 6: Tracking accuracy comparison of CenterTrack with improved tracker module.</a:t>
            </a:r>
          </a:p>
        </p:txBody>
      </p:sp>
    </p:spTree>
    <p:extLst>
      <p:ext uri="{BB962C8B-B14F-4D97-AF65-F5344CB8AC3E}">
        <p14:creationId xmlns:p14="http://schemas.microsoft.com/office/powerpoint/2010/main" val="1740565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C46C9-D1A2-3105-E3E1-43DD10269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33" y="224498"/>
            <a:ext cx="10515600" cy="913078"/>
          </a:xfrm>
        </p:spPr>
        <p:txBody>
          <a:bodyPr/>
          <a:lstStyle/>
          <a:p>
            <a:pPr algn="ctr"/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356AB-C0A2-0B23-7647-1B7FA9041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6142"/>
            <a:ext cx="10515600" cy="4085696"/>
          </a:xfrm>
        </p:spPr>
        <p:txBody>
          <a:bodyPr>
            <a:normAutofit/>
          </a:bodyPr>
          <a:lstStyle/>
          <a:p>
            <a:r>
              <a:rPr lang="en-US" sz="2400" dirty="0"/>
              <a:t>Networks with </a:t>
            </a:r>
            <a:r>
              <a:rPr lang="en-US" sz="2400" b="1" dirty="0"/>
              <a:t>iterative and hierarchical connections </a:t>
            </a:r>
            <a:r>
              <a:rPr lang="en-US" sz="2400" dirty="0"/>
              <a:t>in the backbone tend to produce better features than deeper networks alone.</a:t>
            </a:r>
          </a:p>
          <a:p>
            <a:r>
              <a:rPr lang="en-US" sz="2400" dirty="0"/>
              <a:t>A good combination of </a:t>
            </a:r>
            <a:r>
              <a:rPr lang="en-US" sz="2400" b="1" dirty="0"/>
              <a:t>backbone and neck networks </a:t>
            </a:r>
            <a:r>
              <a:rPr lang="en-US" sz="2400" dirty="0"/>
              <a:t>is crucial for extracting high-quality feature representations. </a:t>
            </a:r>
          </a:p>
          <a:p>
            <a:r>
              <a:rPr lang="en-US" sz="2400" b="1" dirty="0"/>
              <a:t>MLP Mixers </a:t>
            </a:r>
            <a:r>
              <a:rPr lang="en-US" sz="2400" dirty="0"/>
              <a:t>can be considered as a alternative for convolutional blocks, offering comparable performance with improved efficiency.</a:t>
            </a:r>
          </a:p>
          <a:p>
            <a:r>
              <a:rPr lang="en-US" sz="2400" b="1" dirty="0"/>
              <a:t>Detection boxes with low scores</a:t>
            </a:r>
            <a:r>
              <a:rPr lang="en-US" sz="2400" dirty="0"/>
              <a:t> can be useful for identifying and recovering objects belonging to the target class.</a:t>
            </a:r>
            <a:r>
              <a:rPr lang="en-IN" sz="2400" dirty="0"/>
              <a:t> </a:t>
            </a:r>
          </a:p>
          <a:p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7CA25B-46A0-8CAB-A454-177E6F042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4563"/>
            <a:ext cx="2099733" cy="553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4ABDAF-A40F-E9C0-7A89-5D211EDA59F7}"/>
              </a:ext>
            </a:extLst>
          </p:cNvPr>
          <p:cNvSpPr txBox="1"/>
          <p:nvPr/>
        </p:nvSpPr>
        <p:spPr>
          <a:xfrm>
            <a:off x="8060268" y="6469326"/>
            <a:ext cx="4207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Dheeraj Master’s Thesis on Object Tracking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7692167E-605A-BD76-FA28-F26340333D77}"/>
              </a:ext>
            </a:extLst>
          </p:cNvPr>
          <p:cNvSpPr txBox="1">
            <a:spLocks/>
          </p:cNvSpPr>
          <p:nvPr/>
        </p:nvSpPr>
        <p:spPr>
          <a:xfrm>
            <a:off x="5630332" y="6492875"/>
            <a:ext cx="465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355BF0-AD76-4EB3-B033-2E1482983893}" type="slidenum">
              <a:rPr lang="en-IN" smtClean="0">
                <a:solidFill>
                  <a:schemeClr val="tx1"/>
                </a:solidFill>
              </a:rPr>
              <a:pPr/>
              <a:t>23</a:t>
            </a:fld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043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B2F51-96BC-D5B7-69D3-D0AFB8D84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EBB54-9F17-4D1D-0890-2E870B536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0133"/>
            <a:ext cx="10515600" cy="468683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sz="1800" dirty="0">
                <a:solidFill>
                  <a:schemeClr val="accent5">
                    <a:lumMod val="75000"/>
                  </a:schemeClr>
                </a:solidFill>
                <a:effectLst/>
                <a:latin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https://medium.com/intro-to-artificial-intelligence/motion-planning-module-in-autonomous-vehicle-mission-planner-671b2155dec1</a:t>
            </a:r>
            <a:endParaRPr lang="en-IN" sz="1800" dirty="0">
              <a:solidFill>
                <a:schemeClr val="accent5">
                  <a:lumMod val="75000"/>
                </a:schemeClr>
              </a:solidFill>
              <a:effectLst/>
              <a:latin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IN" sz="1800" dirty="0">
                <a:solidFill>
                  <a:schemeClr val="accent5">
                    <a:lumMod val="75000"/>
                  </a:schemeClr>
                </a:solidFill>
                <a:effectLst/>
                <a:latin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https://stackoverflow.com/questions/18802498/how-to-identify-a-car-after-performing-canny-edge-in-a-still-image-opencv</a:t>
            </a:r>
            <a:endParaRPr lang="en-IN" sz="1800" dirty="0">
              <a:solidFill>
                <a:schemeClr val="accent5">
                  <a:lumMod val="75000"/>
                </a:schemeClr>
              </a:solidFill>
              <a:effectLst/>
              <a:latin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IN" sz="1800" dirty="0">
                <a:solidFill>
                  <a:schemeClr val="accent5">
                    <a:lumMod val="75000"/>
                  </a:schemeClr>
                </a:solidFill>
                <a:effectLst/>
                <a:latin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https://www.google.com/url?sa=i&amp;url=https%3A%2F%2Fwww.researchgate.net%2Ffigure%2FArchitecture-of-Deep-SORT-Simple-online-and-real-time-tracking-with-deep-association_fig2_353256407</a:t>
            </a:r>
            <a:endParaRPr lang="en-IN" sz="1800" dirty="0">
              <a:solidFill>
                <a:schemeClr val="accent5">
                  <a:lumMod val="75000"/>
                </a:schemeClr>
              </a:solidFill>
              <a:effectLst/>
              <a:latin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IN" sz="1800" dirty="0">
                <a:solidFill>
                  <a:schemeClr val="accent5">
                    <a:lumMod val="75000"/>
                  </a:schemeClr>
                </a:solidFill>
                <a:effectLst/>
                <a:latin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https://arxiv.org/abs/2004.01177</a:t>
            </a:r>
            <a:endParaRPr lang="en-IN" sz="1800" dirty="0">
              <a:solidFill>
                <a:schemeClr val="accent5">
                  <a:lumMod val="75000"/>
                </a:schemeClr>
              </a:solidFill>
              <a:effectLst/>
              <a:latin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IN" sz="18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https://paperswithcode.com/sota/multiple-object-tracking-on-kitti-tracking</a:t>
            </a:r>
            <a:endParaRPr lang="en-IN" sz="1800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IN" sz="18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https://openaccess.thecvf.com/content_cvpr_2018/papers/Yu_Deep_Layer_Aggregation_CVPR_2018_paper.pdf</a:t>
            </a:r>
            <a:endParaRPr lang="en-IN" sz="1800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IN" sz="18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https://images.app.goo.gl/YabGd7ctuGH16Qoe8</a:t>
            </a:r>
            <a:endParaRPr lang="en-IN" sz="1800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IN" sz="18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https://arxiv.org/abs/1908.07919</a:t>
            </a:r>
            <a:endParaRPr lang="en-IN" sz="1800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IN" sz="18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https://arxiv.org/abs/2111.11418</a:t>
            </a:r>
            <a:endParaRPr lang="en-IN" sz="1800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IN" sz="18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https://arxiv.org/pdf/2303.14189.pdf</a:t>
            </a:r>
            <a:endParaRPr lang="en-IN" sz="1800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IN" sz="18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https://arxiv.org/abs/2110.06864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6F7863C0-CAFC-2416-646E-18921CF4EED0}"/>
              </a:ext>
            </a:extLst>
          </p:cNvPr>
          <p:cNvSpPr txBox="1">
            <a:spLocks/>
          </p:cNvSpPr>
          <p:nvPr/>
        </p:nvSpPr>
        <p:spPr>
          <a:xfrm>
            <a:off x="5630332" y="6492875"/>
            <a:ext cx="465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355BF0-AD76-4EB3-B033-2E1482983893}" type="slidenum">
              <a:rPr lang="en-IN" smtClean="0">
                <a:solidFill>
                  <a:schemeClr val="tx1"/>
                </a:solidFill>
              </a:rPr>
              <a:pPr/>
              <a:t>24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46C8D1-1E24-83DF-35D1-CF2A8F9903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4563"/>
            <a:ext cx="2099733" cy="5534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50052D-7EFD-5794-5D26-B49C22DA6E89}"/>
              </a:ext>
            </a:extLst>
          </p:cNvPr>
          <p:cNvSpPr txBox="1"/>
          <p:nvPr/>
        </p:nvSpPr>
        <p:spPr>
          <a:xfrm>
            <a:off x="8060268" y="6469326"/>
            <a:ext cx="4207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Dheeraj Master’s Thesis on Object Tracking</a:t>
            </a:r>
          </a:p>
        </p:txBody>
      </p:sp>
    </p:spTree>
    <p:extLst>
      <p:ext uri="{BB962C8B-B14F-4D97-AF65-F5344CB8AC3E}">
        <p14:creationId xmlns:p14="http://schemas.microsoft.com/office/powerpoint/2010/main" val="873803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FDFF2-1214-8013-77F5-755AB971E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9185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Thank you! </a:t>
            </a:r>
            <a:br>
              <a:rPr lang="en-IN" dirty="0"/>
            </a:br>
            <a:br>
              <a:rPr lang="en-IN" dirty="0"/>
            </a:br>
            <a:r>
              <a:rPr lang="en-IN" dirty="0"/>
              <a:t>Questions?</a:t>
            </a:r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5377AEA2-037F-B9DF-FE5E-26DFAB712125}"/>
              </a:ext>
            </a:extLst>
          </p:cNvPr>
          <p:cNvSpPr txBox="1">
            <a:spLocks/>
          </p:cNvSpPr>
          <p:nvPr/>
        </p:nvSpPr>
        <p:spPr>
          <a:xfrm>
            <a:off x="5630332" y="6492875"/>
            <a:ext cx="465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355BF0-AD76-4EB3-B033-2E1482983893}" type="slidenum">
              <a:rPr lang="en-IN" smtClean="0">
                <a:solidFill>
                  <a:schemeClr val="tx1"/>
                </a:solidFill>
              </a:rPr>
              <a:pPr/>
              <a:t>25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F04950-F016-4417-97DC-060673729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4563"/>
            <a:ext cx="2099733" cy="5534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23854A-2E6D-08EC-F16D-5047F01C3961}"/>
              </a:ext>
            </a:extLst>
          </p:cNvPr>
          <p:cNvSpPr txBox="1"/>
          <p:nvPr/>
        </p:nvSpPr>
        <p:spPr>
          <a:xfrm>
            <a:off x="8060268" y="6469326"/>
            <a:ext cx="4207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Dheeraj Master’s Thesis on Object Tracking</a:t>
            </a:r>
          </a:p>
        </p:txBody>
      </p:sp>
    </p:spTree>
    <p:extLst>
      <p:ext uri="{BB962C8B-B14F-4D97-AF65-F5344CB8AC3E}">
        <p14:creationId xmlns:p14="http://schemas.microsoft.com/office/powerpoint/2010/main" val="136556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F7FCD-923B-3B1E-D88F-22A41D919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Additional slides for my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935B5-1018-73F8-559E-41C2DBBA7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09E5E5-FEE4-7275-2B08-FB15F04C7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55BF0-AD76-4EB3-B033-2E1482983893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2633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AF8A-6F93-6095-5DA0-387A9238C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0133"/>
            <a:ext cx="10515600" cy="931333"/>
          </a:xfrm>
        </p:spPr>
        <p:txBody>
          <a:bodyPr/>
          <a:lstStyle/>
          <a:p>
            <a:pPr algn="ctr"/>
            <a:r>
              <a:rPr lang="en-IN" dirty="0"/>
              <a:t>Deep Layer Aggregation (DLA) Backbone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4FD47-C343-1D4D-F647-7ECBF6C81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1334"/>
            <a:ext cx="10515600" cy="5240866"/>
          </a:xfrm>
        </p:spPr>
        <p:txBody>
          <a:bodyPr>
            <a:normAutofit/>
          </a:bodyPr>
          <a:lstStyle/>
          <a:p>
            <a:endParaRPr lang="en-US" sz="2200" dirty="0"/>
          </a:p>
          <a:p>
            <a:r>
              <a:rPr lang="en-US" sz="2200" dirty="0"/>
              <a:t>Aggregates features from multiple layers for better representation.</a:t>
            </a:r>
          </a:p>
          <a:p>
            <a:r>
              <a:rPr lang="en-US" sz="2200" dirty="0"/>
              <a:t>Implements hierarchical learning across stages for multi-scale feature extraction.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Uses pooling for </a:t>
            </a:r>
            <a:r>
              <a:rPr lang="en-US" sz="2200" dirty="0" err="1"/>
              <a:t>downsampling</a:t>
            </a:r>
            <a:r>
              <a:rPr lang="en-US" sz="2200" dirty="0"/>
              <a:t> and convtranspose2d for </a:t>
            </a:r>
            <a:r>
              <a:rPr lang="en-US" sz="2200" dirty="0" err="1"/>
              <a:t>upsampling</a:t>
            </a:r>
            <a:r>
              <a:rPr lang="en-US" sz="2200" dirty="0"/>
              <a:t>.</a:t>
            </a:r>
          </a:p>
          <a:p>
            <a:r>
              <a:rPr lang="en-US" sz="2200" dirty="0"/>
              <a:t>Captures both spatial and semantic features effectively.</a:t>
            </a:r>
          </a:p>
          <a:p>
            <a:endParaRPr lang="en-IN" sz="2200" dirty="0"/>
          </a:p>
          <a:p>
            <a:endParaRPr lang="en-IN" sz="2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5E7DE9-430E-4DB9-6845-A2DF0DF65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4563"/>
            <a:ext cx="2099733" cy="5534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5C7F67-68E8-EA52-A637-A4ED8F474D12}"/>
              </a:ext>
            </a:extLst>
          </p:cNvPr>
          <p:cNvSpPr txBox="1"/>
          <p:nvPr/>
        </p:nvSpPr>
        <p:spPr>
          <a:xfrm>
            <a:off x="8060268" y="6469326"/>
            <a:ext cx="4207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Dheeraj Master’s Thesis on Object Tracking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29AAC633-661C-B4A9-F035-1E4857C09A04}"/>
              </a:ext>
            </a:extLst>
          </p:cNvPr>
          <p:cNvSpPr txBox="1">
            <a:spLocks/>
          </p:cNvSpPr>
          <p:nvPr/>
        </p:nvSpPr>
        <p:spPr>
          <a:xfrm>
            <a:off x="5630332" y="6492875"/>
            <a:ext cx="465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355BF0-AD76-4EB3-B033-2E1482983893}" type="slidenum">
              <a:rPr lang="en-IN" smtClean="0">
                <a:solidFill>
                  <a:schemeClr val="tx1"/>
                </a:solidFill>
              </a:rPr>
              <a:pPr/>
              <a:t>27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15F754-C1F8-E63B-8CC8-E8C460E19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864" y="2486952"/>
            <a:ext cx="7246201" cy="18840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AD46475-A128-50E2-E3DF-9AE6CAF0D567}"/>
              </a:ext>
            </a:extLst>
          </p:cNvPr>
          <p:cNvSpPr txBox="1"/>
          <p:nvPr/>
        </p:nvSpPr>
        <p:spPr>
          <a:xfrm>
            <a:off x="4398430" y="4371048"/>
            <a:ext cx="2777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Fig 10: Deep Layer Aggregation [6].</a:t>
            </a:r>
          </a:p>
        </p:txBody>
      </p:sp>
    </p:spTree>
    <p:extLst>
      <p:ext uri="{BB962C8B-B14F-4D97-AF65-F5344CB8AC3E}">
        <p14:creationId xmlns:p14="http://schemas.microsoft.com/office/powerpoint/2010/main" val="133545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67BCC-A312-4872-85F5-8699483F3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Additional slides for my reference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936AE19-CBB2-8B62-EFFB-8BE4B10FA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2BFFA5-9E4C-F381-42CC-1719620C0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244" y="3118852"/>
            <a:ext cx="3454578" cy="21781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3DD9C5-EA74-07A7-1745-8725BAAE69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298" y="2449216"/>
            <a:ext cx="6382969" cy="31041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09244-8025-4D6E-40A6-96702F016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55BF0-AD76-4EB3-B033-2E1482983893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2154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55EF8-57FF-F10D-8051-4ED5F5005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7685"/>
            <a:ext cx="10515600" cy="1325563"/>
          </a:xfrm>
        </p:spPr>
        <p:txBody>
          <a:bodyPr/>
          <a:lstStyle/>
          <a:p>
            <a:r>
              <a:rPr lang="en-IN" dirty="0"/>
              <a:t>High Level Overview of Autonomous Driving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50B9A-B9F6-07F6-CE4E-1829FE3DD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400"/>
            <a:ext cx="10744200" cy="4478867"/>
          </a:xfrm>
        </p:spPr>
        <p:txBody>
          <a:bodyPr>
            <a:normAutofit/>
          </a:bodyPr>
          <a:lstStyle/>
          <a:p>
            <a:r>
              <a:rPr lang="en-IN" dirty="0">
                <a:latin typeface="Calibri" panose="020F0502020204030204" pitchFamily="34" charset="0"/>
              </a:rPr>
              <a:t>A</a:t>
            </a:r>
            <a:r>
              <a:rPr lang="en-IN" sz="2800" dirty="0">
                <a:effectLst/>
                <a:latin typeface="Calibri" panose="020F0502020204030204" pitchFamily="34" charset="0"/>
              </a:rPr>
              <a:t>utonomous Driving </a:t>
            </a:r>
            <a:r>
              <a:rPr lang="en-IN" dirty="0">
                <a:latin typeface="Calibri" panose="020F0502020204030204" pitchFamily="34" charset="0"/>
              </a:rPr>
              <a:t>S</a:t>
            </a:r>
            <a:r>
              <a:rPr lang="en-IN" sz="2800" dirty="0">
                <a:effectLst/>
                <a:latin typeface="Calibri" panose="020F0502020204030204" pitchFamily="34" charset="0"/>
              </a:rPr>
              <a:t>ystems: Perception, Planning, and Control</a:t>
            </a:r>
            <a:r>
              <a:rPr lang="en-IN" sz="1800" dirty="0">
                <a:effectLst/>
                <a:latin typeface="Calibri" panose="020F0502020204030204" pitchFamily="34" charset="0"/>
              </a:rPr>
              <a:t> </a:t>
            </a:r>
            <a:endParaRPr lang="en-IN" sz="1400" dirty="0">
              <a:effectLst/>
              <a:latin typeface="Calibri" panose="020F0502020204030204" pitchFamily="34" charset="0"/>
            </a:endParaRPr>
          </a:p>
          <a:p>
            <a:pPr lvl="1"/>
            <a:endParaRPr lang="en-IN" sz="2000" i="1" dirty="0">
              <a:latin typeface="Calibri" panose="020F0502020204030204" pitchFamily="34" charset="0"/>
            </a:endParaRPr>
          </a:p>
          <a:p>
            <a:pPr lvl="1"/>
            <a:r>
              <a:rPr lang="en-IN" i="1" dirty="0">
                <a:latin typeface="Calibri" panose="020F0502020204030204" pitchFamily="34" charset="0"/>
              </a:rPr>
              <a:t>Perception module: </a:t>
            </a:r>
            <a:r>
              <a:rPr lang="en-IN" dirty="0">
                <a:latin typeface="Calibri" panose="020F0502020204030204" pitchFamily="34" charset="0"/>
              </a:rPr>
              <a:t>contains sensors and perceives </a:t>
            </a:r>
            <a:br>
              <a:rPr lang="en-IN" dirty="0">
                <a:latin typeface="Calibri" panose="020F0502020204030204" pitchFamily="34" charset="0"/>
              </a:rPr>
            </a:br>
            <a:r>
              <a:rPr lang="en-IN" dirty="0">
                <a:latin typeface="Calibri" panose="020F0502020204030204" pitchFamily="34" charset="0"/>
              </a:rPr>
              <a:t>information about the surrounding environment. </a:t>
            </a:r>
          </a:p>
          <a:p>
            <a:pPr lvl="1"/>
            <a:endParaRPr lang="en-IN" i="1" dirty="0">
              <a:latin typeface="Calibri" panose="020F0502020204030204" pitchFamily="34" charset="0"/>
            </a:endParaRPr>
          </a:p>
          <a:p>
            <a:pPr lvl="1"/>
            <a:r>
              <a:rPr lang="en-IN" i="1" dirty="0">
                <a:latin typeface="Calibri" panose="020F0502020204030204" pitchFamily="34" charset="0"/>
              </a:rPr>
              <a:t>Planning module : </a:t>
            </a:r>
            <a:r>
              <a:rPr lang="en-IN" dirty="0">
                <a:latin typeface="Calibri" panose="020F0502020204030204" pitchFamily="34" charset="0"/>
              </a:rPr>
              <a:t>Processes the sensor information </a:t>
            </a:r>
            <a:br>
              <a:rPr lang="en-IN" dirty="0">
                <a:latin typeface="Calibri" panose="020F0502020204030204" pitchFamily="34" charset="0"/>
              </a:rPr>
            </a:br>
            <a:r>
              <a:rPr lang="en-IN" dirty="0">
                <a:latin typeface="Calibri" panose="020F0502020204030204" pitchFamily="34" charset="0"/>
              </a:rPr>
              <a:t>and produces a collision-free trajectory.</a:t>
            </a:r>
          </a:p>
          <a:p>
            <a:pPr lvl="1"/>
            <a:endParaRPr lang="en-IN" i="1" dirty="0">
              <a:latin typeface="Calibri" panose="020F0502020204030204" pitchFamily="34" charset="0"/>
            </a:endParaRPr>
          </a:p>
          <a:p>
            <a:pPr lvl="1"/>
            <a:r>
              <a:rPr lang="en-IN" i="1" dirty="0">
                <a:latin typeface="Calibri" panose="020F0502020204030204" pitchFamily="34" charset="0"/>
              </a:rPr>
              <a:t>Control module : </a:t>
            </a:r>
            <a:r>
              <a:rPr lang="en-IN" dirty="0">
                <a:latin typeface="Calibri" panose="020F0502020204030204" pitchFamily="34" charset="0"/>
              </a:rPr>
              <a:t>Executes the trajectory produced </a:t>
            </a:r>
            <a:br>
              <a:rPr lang="en-IN" dirty="0">
                <a:latin typeface="Calibri" panose="020F0502020204030204" pitchFamily="34" charset="0"/>
              </a:rPr>
            </a:br>
            <a:r>
              <a:rPr lang="en-IN" dirty="0">
                <a:latin typeface="Calibri" panose="020F0502020204030204" pitchFamily="34" charset="0"/>
              </a:rPr>
              <a:t>by the planner module.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406D4A0-666B-B6AB-F845-6797A6DA8AB4}"/>
              </a:ext>
            </a:extLst>
          </p:cNvPr>
          <p:cNvSpPr/>
          <p:nvPr/>
        </p:nvSpPr>
        <p:spPr>
          <a:xfrm>
            <a:off x="8964080" y="2400081"/>
            <a:ext cx="2252134" cy="3005667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BA9DFF6-DDEA-37CA-C9C2-93BD2A610BCD}"/>
              </a:ext>
            </a:extLst>
          </p:cNvPr>
          <p:cNvSpPr/>
          <p:nvPr/>
        </p:nvSpPr>
        <p:spPr>
          <a:xfrm>
            <a:off x="9247715" y="2593624"/>
            <a:ext cx="1684867" cy="5842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Perception</a:t>
            </a:r>
            <a:endParaRPr lang="en-IN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EE489E3-1728-E21F-1C70-CF129BF2E5A0}"/>
              </a:ext>
            </a:extLst>
          </p:cNvPr>
          <p:cNvSpPr/>
          <p:nvPr/>
        </p:nvSpPr>
        <p:spPr>
          <a:xfrm>
            <a:off x="9247714" y="3610815"/>
            <a:ext cx="1684867" cy="5842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Planning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3813C13-6BB3-1E5A-0A10-89715E8D8753}"/>
              </a:ext>
            </a:extLst>
          </p:cNvPr>
          <p:cNvSpPr/>
          <p:nvPr/>
        </p:nvSpPr>
        <p:spPr>
          <a:xfrm>
            <a:off x="9247714" y="4628006"/>
            <a:ext cx="1684867" cy="5842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Control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650854E-ED9D-B98F-D052-B29160391AFC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10090148" y="4195015"/>
            <a:ext cx="0" cy="432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FC04268-116A-974C-8757-0F623582434C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 flipH="1">
            <a:off x="10090148" y="3177824"/>
            <a:ext cx="1" cy="432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5D616B3-0142-5BA2-2B58-5E0D5ADDB1DA}"/>
              </a:ext>
            </a:extLst>
          </p:cNvPr>
          <p:cNvSpPr txBox="1"/>
          <p:nvPr/>
        </p:nvSpPr>
        <p:spPr>
          <a:xfrm>
            <a:off x="8060268" y="6469326"/>
            <a:ext cx="4207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Dheeraj Master’s Thesis on Object Tracking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65599E-B99C-9D5C-AA40-F948C401A844}"/>
              </a:ext>
            </a:extLst>
          </p:cNvPr>
          <p:cNvSpPr txBox="1"/>
          <p:nvPr/>
        </p:nvSpPr>
        <p:spPr>
          <a:xfrm>
            <a:off x="9064625" y="5383400"/>
            <a:ext cx="2700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Fig 1: Autonomous Driving Modules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7E38E3-5565-E6C4-2435-84C6B85C7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5221"/>
            <a:ext cx="2125133" cy="553437"/>
          </a:xfrm>
          <a:prstGeom prst="rect">
            <a:avLst/>
          </a:prstGeom>
        </p:spPr>
      </p:pic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971D09B8-0B89-1E5E-3419-99D03DDA0F56}"/>
              </a:ext>
            </a:extLst>
          </p:cNvPr>
          <p:cNvSpPr txBox="1">
            <a:spLocks/>
          </p:cNvSpPr>
          <p:nvPr/>
        </p:nvSpPr>
        <p:spPr>
          <a:xfrm>
            <a:off x="5630332" y="6492875"/>
            <a:ext cx="465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355BF0-AD76-4EB3-B033-2E1482983893}" type="slidenum">
              <a:rPr lang="en-IN" smtClean="0">
                <a:solidFill>
                  <a:schemeClr val="tx1"/>
                </a:solidFill>
              </a:rPr>
              <a:pPr/>
              <a:t>3</a:t>
            </a:fld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13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 animBg="1"/>
      <p:bldP spid="17" grpId="0" animBg="1"/>
      <p:bldP spid="18" grpId="0" animBg="1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35757-3CDF-0F04-A1EA-DBE1DD6F4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34" y="153458"/>
            <a:ext cx="10515600" cy="921545"/>
          </a:xfrm>
        </p:spPr>
        <p:txBody>
          <a:bodyPr/>
          <a:lstStyle/>
          <a:p>
            <a:pPr algn="ctr"/>
            <a:r>
              <a:rPr lang="en-IN" dirty="0"/>
              <a:t>Autonomous Driving - Planning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536A5-F18A-CE18-CC11-6EAB8FE5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1148291"/>
            <a:ext cx="11396133" cy="52948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Planning module has two components: </a:t>
            </a:r>
          </a:p>
          <a:p>
            <a:pPr lvl="1"/>
            <a:r>
              <a:rPr lang="en-IN" i="1" dirty="0"/>
              <a:t>Occupancy Maps:</a:t>
            </a:r>
            <a:r>
              <a:rPr lang="en-IN" dirty="0"/>
              <a:t> Responsible for </a:t>
            </a:r>
            <a:br>
              <a:rPr lang="en-IN" dirty="0"/>
            </a:br>
            <a:r>
              <a:rPr lang="en-IN" dirty="0"/>
              <a:t>finding the optimal route from </a:t>
            </a:r>
            <a:br>
              <a:rPr lang="en-IN" dirty="0"/>
            </a:br>
            <a:r>
              <a:rPr lang="en-IN" dirty="0"/>
              <a:t>point A to B.</a:t>
            </a:r>
          </a:p>
          <a:p>
            <a:pPr marL="457200" lvl="1" indent="0">
              <a:buNone/>
            </a:pPr>
            <a:endParaRPr lang="en-IN" dirty="0"/>
          </a:p>
          <a:p>
            <a:pPr lvl="1"/>
            <a:r>
              <a:rPr lang="en-IN" i="1" dirty="0"/>
              <a:t>Motion Estimation:</a:t>
            </a:r>
            <a:r>
              <a:rPr lang="en-IN" dirty="0"/>
              <a:t> Predicts the next </a:t>
            </a:r>
            <a:br>
              <a:rPr lang="en-IN" dirty="0"/>
            </a:br>
            <a:r>
              <a:rPr lang="en-IN" dirty="0"/>
              <a:t>state that the ego vehicle should follow. </a:t>
            </a:r>
            <a:br>
              <a:rPr lang="en-IN" dirty="0"/>
            </a:br>
            <a:r>
              <a:rPr lang="en-IN" dirty="0"/>
              <a:t>Employs computer vision based </a:t>
            </a:r>
            <a:br>
              <a:rPr lang="en-IN" dirty="0"/>
            </a:br>
            <a:r>
              <a:rPr lang="en-IN" b="1" dirty="0"/>
              <a:t>Object Tracking</a:t>
            </a:r>
            <a:r>
              <a:rPr lang="en-IN" dirty="0"/>
              <a:t> techniques.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Ego Vehicle: </a:t>
            </a:r>
          </a:p>
          <a:p>
            <a:pPr lvl="1"/>
            <a:r>
              <a:rPr lang="en-IN" dirty="0"/>
              <a:t>Autonomous vehicle equipped with sensors.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B5262D-FC4C-E72D-524E-CE249FFDE31F}"/>
              </a:ext>
            </a:extLst>
          </p:cNvPr>
          <p:cNvCxnSpPr>
            <a:cxnSpLocks/>
          </p:cNvCxnSpPr>
          <p:nvPr/>
        </p:nvCxnSpPr>
        <p:spPr>
          <a:xfrm>
            <a:off x="8106837" y="2363613"/>
            <a:ext cx="491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9A9BEEF-6817-2757-8C5A-7E4268DF27EA}"/>
              </a:ext>
            </a:extLst>
          </p:cNvPr>
          <p:cNvCxnSpPr>
            <a:cxnSpLocks/>
          </p:cNvCxnSpPr>
          <p:nvPr/>
        </p:nvCxnSpPr>
        <p:spPr>
          <a:xfrm flipV="1">
            <a:off x="9914471" y="2363613"/>
            <a:ext cx="476248" cy="9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973DFCC-94AE-01E7-1127-39B69A2EC47B}"/>
              </a:ext>
            </a:extLst>
          </p:cNvPr>
          <p:cNvSpPr txBox="1"/>
          <p:nvPr/>
        </p:nvSpPr>
        <p:spPr>
          <a:xfrm>
            <a:off x="7455961" y="3935911"/>
            <a:ext cx="34612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Fig 2: Autonomous Driving Modules with expanded planning.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4A01816D-C97F-608A-7C8A-1FF5CBE24B55}"/>
              </a:ext>
            </a:extLst>
          </p:cNvPr>
          <p:cNvSpPr/>
          <p:nvPr/>
        </p:nvSpPr>
        <p:spPr>
          <a:xfrm>
            <a:off x="7238999" y="3105560"/>
            <a:ext cx="4174067" cy="643446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61C3D30-3CF9-723C-C02F-978D384ACFF4}"/>
              </a:ext>
            </a:extLst>
          </p:cNvPr>
          <p:cNvSpPr/>
          <p:nvPr/>
        </p:nvSpPr>
        <p:spPr>
          <a:xfrm>
            <a:off x="6805085" y="2094831"/>
            <a:ext cx="1301752" cy="48824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Perception</a:t>
            </a:r>
            <a:endParaRPr lang="en-IN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7525A6C-0185-A6D7-EBAA-5C40017B3C8B}"/>
              </a:ext>
            </a:extLst>
          </p:cNvPr>
          <p:cNvSpPr/>
          <p:nvPr/>
        </p:nvSpPr>
        <p:spPr>
          <a:xfrm>
            <a:off x="10396007" y="2094831"/>
            <a:ext cx="1301752" cy="48824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Control</a:t>
            </a:r>
            <a:endParaRPr lang="en-IN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6CC7765-20F9-9CA0-826F-07F62BB8A568}"/>
              </a:ext>
            </a:extLst>
          </p:cNvPr>
          <p:cNvSpPr/>
          <p:nvPr/>
        </p:nvSpPr>
        <p:spPr>
          <a:xfrm>
            <a:off x="8597902" y="2097655"/>
            <a:ext cx="1301752" cy="48824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Planning</a:t>
            </a:r>
            <a:endParaRPr lang="en-IN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F5F9808F-23F8-880A-52B1-52A11DBF6F73}"/>
              </a:ext>
            </a:extLst>
          </p:cNvPr>
          <p:cNvSpPr/>
          <p:nvPr/>
        </p:nvSpPr>
        <p:spPr>
          <a:xfrm>
            <a:off x="7382669" y="3170542"/>
            <a:ext cx="1667406" cy="48824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Occupancy Maps</a:t>
            </a:r>
            <a:endParaRPr lang="en-IN" sz="1600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AFFD02A-BECA-EE12-F831-9845365ECC1D}"/>
              </a:ext>
            </a:extLst>
          </p:cNvPr>
          <p:cNvSpPr/>
          <p:nvPr/>
        </p:nvSpPr>
        <p:spPr>
          <a:xfrm>
            <a:off x="9402234" y="3170542"/>
            <a:ext cx="1836209" cy="48824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Motion Estimate</a:t>
            </a:r>
            <a:endParaRPr lang="en-IN" sz="160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6E51EB6E-8173-F1CB-45AD-3EE3C57B9959}"/>
              </a:ext>
            </a:extLst>
          </p:cNvPr>
          <p:cNvSpPr/>
          <p:nvPr/>
        </p:nvSpPr>
        <p:spPr>
          <a:xfrm>
            <a:off x="6646332" y="1810853"/>
            <a:ext cx="5232401" cy="2098864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4" name="Content Placeholder 9">
            <a:extLst>
              <a:ext uri="{FF2B5EF4-FFF2-40B4-BE49-F238E27FC236}">
                <a16:creationId xmlns:a16="http://schemas.microsoft.com/office/drawing/2014/main" id="{4F14E6F3-DB74-F2EA-B33D-13CBCED77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961" y="4328955"/>
            <a:ext cx="3703109" cy="1741646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6CBABE1B-B8B8-B1FA-2C8F-B5901E44A97E}"/>
              </a:ext>
            </a:extLst>
          </p:cNvPr>
          <p:cNvSpPr txBox="1"/>
          <p:nvPr/>
        </p:nvSpPr>
        <p:spPr>
          <a:xfrm>
            <a:off x="8060268" y="6469326"/>
            <a:ext cx="4207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Dheeraj Master’s Thesis on Object Tracking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835F7C9-A992-C9BF-BB86-50C9A177E38F}"/>
              </a:ext>
            </a:extLst>
          </p:cNvPr>
          <p:cNvSpPr txBox="1"/>
          <p:nvPr/>
        </p:nvSpPr>
        <p:spPr>
          <a:xfrm>
            <a:off x="8861427" y="6031813"/>
            <a:ext cx="15292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Fig 3:Ego vehicle [1].</a:t>
            </a:r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9B643E3A-DEDA-5843-2D9B-9CBA977A7362}"/>
              </a:ext>
            </a:extLst>
          </p:cNvPr>
          <p:cNvSpPr/>
          <p:nvPr/>
        </p:nvSpPr>
        <p:spPr>
          <a:xfrm>
            <a:off x="9178136" y="2607382"/>
            <a:ext cx="160597" cy="471984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16A66A86-6509-F8AA-EE5C-F01817B6360F}"/>
              </a:ext>
            </a:extLst>
          </p:cNvPr>
          <p:cNvSpPr txBox="1">
            <a:spLocks/>
          </p:cNvSpPr>
          <p:nvPr/>
        </p:nvSpPr>
        <p:spPr>
          <a:xfrm>
            <a:off x="5630332" y="6492875"/>
            <a:ext cx="465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355BF0-AD76-4EB3-B033-2E1482983893}" type="slidenum">
              <a:rPr lang="en-IN" smtClean="0">
                <a:solidFill>
                  <a:schemeClr val="tx1"/>
                </a:solidFill>
              </a:rPr>
              <a:pPr/>
              <a:t>4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63CA0A-038E-38E0-C191-1565067D85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4563"/>
            <a:ext cx="2099733" cy="55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0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7" grpId="0"/>
      <p:bldP spid="5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9940A-DC7A-C64A-B326-F8E7B1DBB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067" y="184229"/>
            <a:ext cx="10515600" cy="855133"/>
          </a:xfrm>
        </p:spPr>
        <p:txBody>
          <a:bodyPr/>
          <a:lstStyle/>
          <a:p>
            <a:pPr algn="ctr"/>
            <a:r>
              <a:rPr lang="en-IN" dirty="0"/>
              <a:t>Object 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A5A58-BDBC-A7CA-9D22-DA0655CA3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7" y="1143000"/>
            <a:ext cx="10515600" cy="56388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IN" sz="2200" dirty="0">
                <a:latin typeface="Calibri" panose="020F0502020204030204" pitchFamily="34" charset="0"/>
              </a:rPr>
              <a:t>I</a:t>
            </a:r>
            <a:r>
              <a:rPr lang="en-IN" sz="2200" dirty="0">
                <a:effectLst/>
                <a:latin typeface="Calibri" panose="020F0502020204030204" pitchFamily="34" charset="0"/>
              </a:rPr>
              <a:t>dentifying the objects of interest and track them over time.</a:t>
            </a:r>
          </a:p>
          <a:p>
            <a:pPr marL="0" indent="0">
              <a:spcBef>
                <a:spcPts val="0"/>
              </a:spcBef>
              <a:buNone/>
            </a:pPr>
            <a:endParaRPr lang="en-IN" sz="2200" dirty="0">
              <a:effectLst/>
              <a:latin typeface="Calibri" panose="020F0502020204030204" pitchFamily="34" charset="0"/>
            </a:endParaRPr>
          </a:p>
          <a:p>
            <a:pPr marL="0" marR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dirty="0">
                <a:effectLst/>
                <a:latin typeface="Calibri" panose="020F0502020204030204" pitchFamily="34" charset="0"/>
              </a:rPr>
              <a:t>Traditional Computer Vision based Object Tracking</a:t>
            </a:r>
          </a:p>
          <a:p>
            <a:pPr marL="457200" lvl="1">
              <a:lnSpc>
                <a:spcPct val="110000"/>
              </a:lnSpc>
              <a:spcBef>
                <a:spcPts val="0"/>
              </a:spcBef>
            </a:pPr>
            <a:r>
              <a:rPr lang="en-IN" sz="1800" i="1" dirty="0">
                <a:latin typeface="Calibri" panose="020F0502020204030204" pitchFamily="34" charset="0"/>
              </a:rPr>
              <a:t>Feature Extraction:</a:t>
            </a:r>
            <a:r>
              <a:rPr lang="en-IN" sz="1800" dirty="0">
                <a:latin typeface="Calibri" panose="020F0502020204030204" pitchFamily="34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</a:rPr>
              <a:t>SIFT or Canny </a:t>
            </a:r>
            <a:r>
              <a:rPr lang="en-US" sz="1800" dirty="0">
                <a:latin typeface="Calibri" panose="020F0502020204030204" pitchFamily="34" charset="0"/>
              </a:rPr>
              <a:t>E</a:t>
            </a:r>
            <a:r>
              <a:rPr lang="en-US" sz="1800" dirty="0">
                <a:effectLst/>
                <a:latin typeface="Calibri" panose="020F0502020204030204" pitchFamily="34" charset="0"/>
              </a:rPr>
              <a:t>dge techniques and masking the background.</a:t>
            </a:r>
          </a:p>
          <a:p>
            <a:pPr marL="457200" lvl="1">
              <a:lnSpc>
                <a:spcPct val="110000"/>
              </a:lnSpc>
              <a:spcBef>
                <a:spcPts val="0"/>
              </a:spcBef>
            </a:pPr>
            <a:r>
              <a:rPr lang="en-IN" sz="1800" i="1" dirty="0">
                <a:effectLst/>
                <a:latin typeface="Calibri" panose="020F0502020204030204" pitchFamily="34" charset="0"/>
              </a:rPr>
              <a:t>Feature Tracking:</a:t>
            </a:r>
            <a:r>
              <a:rPr lang="en-IN" sz="1800" dirty="0">
                <a:effectLst/>
                <a:latin typeface="Calibri" panose="020F0502020204030204" pitchFamily="34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</a:rPr>
              <a:t>Kalman or Particle filter methods.</a:t>
            </a:r>
          </a:p>
          <a:p>
            <a:pPr marL="457200" lvl="1">
              <a:spcBef>
                <a:spcPts val="0"/>
              </a:spcBef>
            </a:pPr>
            <a:endParaRPr lang="en-US" sz="2000" dirty="0">
              <a:latin typeface="Calibri" panose="020F0502020204030204" pitchFamily="34" charset="0"/>
            </a:endParaRPr>
          </a:p>
          <a:p>
            <a:pPr marL="457200" lvl="1">
              <a:spcBef>
                <a:spcPts val="0"/>
              </a:spcBef>
            </a:pPr>
            <a:endParaRPr lang="en-US" sz="2000" dirty="0">
              <a:effectLst/>
              <a:latin typeface="Calibri" panose="020F0502020204030204" pitchFamily="34" charset="0"/>
            </a:endParaRPr>
          </a:p>
          <a:p>
            <a:pPr marL="457200" lvl="1">
              <a:spcBef>
                <a:spcPts val="0"/>
              </a:spcBef>
            </a:pPr>
            <a:endParaRPr lang="en-IN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IN" dirty="0">
              <a:latin typeface="Calibri" panose="020F050202020403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IN" sz="2200" dirty="0">
              <a:latin typeface="Calibri" panose="020F050202020403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dirty="0">
                <a:latin typeface="Calibri" panose="020F0502020204030204" pitchFamily="34" charset="0"/>
              </a:rPr>
              <a:t>Advantages</a:t>
            </a:r>
          </a:p>
          <a:p>
            <a:pPr marL="457200" lvl="1">
              <a:spcBef>
                <a:spcPts val="0"/>
              </a:spcBef>
            </a:pPr>
            <a:r>
              <a:rPr lang="en-IN" sz="1800" dirty="0">
                <a:latin typeface="Calibri" panose="020F0502020204030204" pitchFamily="34" charset="0"/>
              </a:rPr>
              <a:t>Does not require extensive training data not training time, better interpretability.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2200" dirty="0"/>
              <a:t>Downsides</a:t>
            </a:r>
          </a:p>
          <a:p>
            <a:pPr marL="457200" lvl="1">
              <a:spcBef>
                <a:spcPts val="0"/>
              </a:spcBef>
            </a:pPr>
            <a:r>
              <a:rPr lang="en-IN" sz="1800" dirty="0"/>
              <a:t>Sensitive to the changes in brightness, partial occlusion, abrupt motion and direction changes.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CF5E5F-F5D8-9C40-E432-0EA699E88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05" y="2874990"/>
            <a:ext cx="3285957" cy="20004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9BCA63-9BF5-3393-F5CB-92C17BE8E887}"/>
              </a:ext>
            </a:extLst>
          </p:cNvPr>
          <p:cNvSpPr txBox="1"/>
          <p:nvPr/>
        </p:nvSpPr>
        <p:spPr>
          <a:xfrm>
            <a:off x="4112367" y="4875400"/>
            <a:ext cx="27302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/>
              <a:t>Fig 4: Canny edge detection on cars and road [2].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42E36B-15AF-6DF1-044C-C7DEA13F70A0}"/>
              </a:ext>
            </a:extLst>
          </p:cNvPr>
          <p:cNvSpPr txBox="1"/>
          <p:nvPr/>
        </p:nvSpPr>
        <p:spPr>
          <a:xfrm>
            <a:off x="8060268" y="6469326"/>
            <a:ext cx="4207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Dheeraj Master’s Thesis on Object Tracking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E942666-E8C8-ED38-3D31-48323611F76C}"/>
              </a:ext>
            </a:extLst>
          </p:cNvPr>
          <p:cNvSpPr txBox="1">
            <a:spLocks/>
          </p:cNvSpPr>
          <p:nvPr/>
        </p:nvSpPr>
        <p:spPr>
          <a:xfrm>
            <a:off x="5630332" y="6492875"/>
            <a:ext cx="465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355BF0-AD76-4EB3-B033-2E1482983893}" type="slidenum">
              <a:rPr lang="en-IN" smtClean="0">
                <a:solidFill>
                  <a:schemeClr val="tx1"/>
                </a:solidFill>
              </a:rPr>
              <a:pPr/>
              <a:t>5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FCD46D-4CFC-313A-43BE-14C11F5E5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4563"/>
            <a:ext cx="2099733" cy="55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2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6297D-F3D5-0FC2-E09C-3F3949DB7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"/>
            <a:ext cx="10515600" cy="947578"/>
          </a:xfrm>
        </p:spPr>
        <p:txBody>
          <a:bodyPr/>
          <a:lstStyle/>
          <a:p>
            <a:pPr algn="ctr"/>
            <a:r>
              <a:rPr lang="en-IN" dirty="0"/>
              <a:t>Object Tracking 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BF83C-93B4-EBB7-DB18-1513546A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1400"/>
            <a:ext cx="10515600" cy="5427926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sz="2400" dirty="0">
                <a:effectLst/>
                <a:latin typeface="Calibri" panose="020F0502020204030204" pitchFamily="34" charset="0"/>
              </a:rPr>
              <a:t>Deep Learning based object </a:t>
            </a:r>
            <a:r>
              <a:rPr lang="en-IN" sz="2400" dirty="0">
                <a:latin typeface="Calibri" panose="020F0502020204030204" pitchFamily="34" charset="0"/>
              </a:rPr>
              <a:t>t</a:t>
            </a:r>
            <a:r>
              <a:rPr lang="en-IN" sz="2400" dirty="0">
                <a:effectLst/>
                <a:latin typeface="Calibri" panose="020F0502020204030204" pitchFamily="34" charset="0"/>
              </a:rPr>
              <a:t>racking has two stages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IN" sz="2000" i="1" dirty="0">
                <a:latin typeface="Calibri" panose="020F0502020204030204" pitchFamily="34" charset="0"/>
              </a:rPr>
              <a:t>O</a:t>
            </a:r>
            <a:r>
              <a:rPr lang="en-IN" sz="2000" i="1" dirty="0">
                <a:effectLst/>
                <a:latin typeface="Calibri" panose="020F0502020204030204" pitchFamily="34" charset="0"/>
              </a:rPr>
              <a:t>bject Detection:</a:t>
            </a:r>
            <a:r>
              <a:rPr lang="en-IN" sz="2000" dirty="0">
                <a:effectLst/>
                <a:latin typeface="Calibri" panose="020F0502020204030204" pitchFamily="34" charset="0"/>
              </a:rPr>
              <a:t> Pretrained object detectors for feature extraction.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IN" sz="2000" i="1" dirty="0">
                <a:effectLst/>
                <a:latin typeface="Calibri" panose="020F0502020204030204" pitchFamily="34" charset="0"/>
              </a:rPr>
              <a:t>Motion and </a:t>
            </a:r>
            <a:r>
              <a:rPr lang="en-IN" sz="2000" i="1" dirty="0">
                <a:latin typeface="Calibri" panose="020F0502020204030204" pitchFamily="34" charset="0"/>
              </a:rPr>
              <a:t>Appearance </a:t>
            </a:r>
            <a:r>
              <a:rPr lang="en-IN" sz="2000" i="1" dirty="0">
                <a:effectLst/>
                <a:latin typeface="Calibri" panose="020F0502020204030204" pitchFamily="34" charset="0"/>
              </a:rPr>
              <a:t>Modelling:</a:t>
            </a:r>
            <a:r>
              <a:rPr lang="en-IN" sz="2000" dirty="0">
                <a:effectLst/>
                <a:latin typeface="Calibri" panose="020F0502020204030204" pitchFamily="34" charset="0"/>
              </a:rPr>
              <a:t> Estimatin</a:t>
            </a:r>
            <a:r>
              <a:rPr lang="en-IN" sz="2000" dirty="0">
                <a:latin typeface="Calibri" panose="020F0502020204030204" pitchFamily="34" charset="0"/>
              </a:rPr>
              <a:t>g the next state of an object</a:t>
            </a:r>
            <a:r>
              <a:rPr lang="en-IN" sz="2000" dirty="0">
                <a:effectLst/>
                <a:latin typeface="Calibri" panose="020F0502020204030204" pitchFamily="34" charset="0"/>
              </a:rPr>
              <a:t>.</a:t>
            </a:r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sz="2000" dirty="0"/>
              <a:t>Better handle changes in brightness, partial occlusion and motion blur that lead to a higher tracking accuracy. </a:t>
            </a:r>
          </a:p>
          <a:p>
            <a:r>
              <a:rPr lang="en-IN" sz="2000" dirty="0"/>
              <a:t>As these advantages </a:t>
            </a:r>
            <a:r>
              <a:rPr lang="en-IN" sz="2000" b="1" dirty="0"/>
              <a:t>outweighs</a:t>
            </a:r>
            <a:r>
              <a:rPr lang="en-IN" sz="2000" dirty="0"/>
              <a:t> downsides of traditional methods, we considered using deep learning approaches for our experiments. 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1446D-8498-85CD-1670-C6B4F1210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980" y="2174161"/>
            <a:ext cx="6070601" cy="2392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F4585F-6DED-5E18-85C4-FE7543547E52}"/>
              </a:ext>
            </a:extLst>
          </p:cNvPr>
          <p:cNvSpPr txBox="1"/>
          <p:nvPr/>
        </p:nvSpPr>
        <p:spPr>
          <a:xfrm>
            <a:off x="3760666" y="4537400"/>
            <a:ext cx="42049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/>
              <a:t>Fig 5: General overview of Deep Learning based Object Tracker Algorithm [3].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F00214-8F01-F471-F45F-8122571F4462}"/>
              </a:ext>
            </a:extLst>
          </p:cNvPr>
          <p:cNvSpPr txBox="1"/>
          <p:nvPr/>
        </p:nvSpPr>
        <p:spPr>
          <a:xfrm>
            <a:off x="8060268" y="6469326"/>
            <a:ext cx="4207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Dheeraj Master’s Thesis on Object Tracking</a:t>
            </a:r>
          </a:p>
        </p:txBody>
      </p:sp>
      <p:sp>
        <p:nvSpPr>
          <p:cNvPr id="10" name="Slide Number Placeholder 7">
            <a:extLst>
              <a:ext uri="{FF2B5EF4-FFF2-40B4-BE49-F238E27FC236}">
                <a16:creationId xmlns:a16="http://schemas.microsoft.com/office/drawing/2014/main" id="{45741C50-F328-412C-3686-DB16A7D28D3D}"/>
              </a:ext>
            </a:extLst>
          </p:cNvPr>
          <p:cNvSpPr txBox="1">
            <a:spLocks/>
          </p:cNvSpPr>
          <p:nvPr/>
        </p:nvSpPr>
        <p:spPr>
          <a:xfrm>
            <a:off x="5630332" y="6492875"/>
            <a:ext cx="465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355BF0-AD76-4EB3-B033-2E1482983893}" type="slidenum">
              <a:rPr lang="en-IN" smtClean="0">
                <a:solidFill>
                  <a:schemeClr val="tx1"/>
                </a:solidFill>
              </a:rPr>
              <a:pPr/>
              <a:t>6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BF773B-1043-C796-622F-DCD297C60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4563"/>
            <a:ext cx="2099733" cy="55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4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F4E3A-4528-0438-1A7D-CA4517618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858"/>
            <a:ext cx="10515600" cy="735542"/>
          </a:xfrm>
        </p:spPr>
        <p:txBody>
          <a:bodyPr/>
          <a:lstStyle/>
          <a:p>
            <a:pPr algn="ctr"/>
            <a:r>
              <a:rPr lang="en-IN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29950-F6F9-7FF8-93F7-8E61F8C46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bg1">
                    <a:lumMod val="65000"/>
                  </a:schemeClr>
                </a:solidFill>
              </a:rPr>
              <a:t>Overview of Autonomous Driving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bg1">
                    <a:lumMod val="65000"/>
                  </a:schemeClr>
                </a:solidFill>
              </a:rPr>
              <a:t>Planning Module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bg1">
                    <a:lumMod val="65000"/>
                  </a:schemeClr>
                </a:solidFill>
              </a:rPr>
              <a:t>Object Tracking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/>
              <a:t>CenterTrack Tracker</a:t>
            </a:r>
            <a:endParaRPr lang="en-IN" sz="16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dirty="0"/>
              <a:t>Objective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dirty="0"/>
              <a:t>CenterTrack Characteristics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dirty="0"/>
              <a:t>CenterTrack Architecture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dirty="0"/>
              <a:t>CenterTrack Baseline Setup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bg1">
                    <a:lumMod val="65000"/>
                  </a:schemeClr>
                </a:solidFill>
              </a:rPr>
              <a:t>Experiments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bg1">
                    <a:lumMod val="65000"/>
                  </a:schemeClr>
                </a:solidFill>
              </a:rPr>
              <a:t>Impact of Feature Extractors on Object Tracking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bg1">
                    <a:lumMod val="65000"/>
                  </a:schemeClr>
                </a:solidFill>
              </a:rPr>
              <a:t>Introduction of Attention through Mixers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Leveraging Unmatched Detections and Unused Tracklets</a:t>
            </a:r>
            <a:endParaRPr lang="en-IN" sz="200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sz="2000" dirty="0"/>
          </a:p>
          <a:p>
            <a:pPr>
              <a:buFont typeface="Wingdings" panose="05000000000000000000" pitchFamily="2" charset="2"/>
              <a:buChar char="§"/>
            </a:pPr>
            <a:endParaRPr lang="en-IN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C10B04-53B6-D354-B4B2-DADC7CADDFC2}"/>
              </a:ext>
            </a:extLst>
          </p:cNvPr>
          <p:cNvSpPr txBox="1"/>
          <p:nvPr/>
        </p:nvSpPr>
        <p:spPr>
          <a:xfrm>
            <a:off x="8060268" y="6469326"/>
            <a:ext cx="4207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Dheeraj Master’s Thesis on Object Tracking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17EE917-3B81-992C-2F7B-0114059E94F4}"/>
              </a:ext>
            </a:extLst>
          </p:cNvPr>
          <p:cNvSpPr txBox="1">
            <a:spLocks/>
          </p:cNvSpPr>
          <p:nvPr/>
        </p:nvSpPr>
        <p:spPr>
          <a:xfrm>
            <a:off x="5630332" y="6492875"/>
            <a:ext cx="465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355BF0-AD76-4EB3-B033-2E1482983893}" type="slidenum">
              <a:rPr lang="en-IN" smtClean="0">
                <a:solidFill>
                  <a:schemeClr val="tx1"/>
                </a:solidFill>
              </a:rPr>
              <a:pPr/>
              <a:t>7</a:t>
            </a:fld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CC0337-5879-C7E9-91A1-8DADBF46E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4563"/>
            <a:ext cx="2099733" cy="55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23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F0AA2-35AC-A759-06AF-478FA1C4A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14" y="234292"/>
            <a:ext cx="10515600" cy="1072168"/>
          </a:xfrm>
        </p:spPr>
        <p:txBody>
          <a:bodyPr/>
          <a:lstStyle/>
          <a:p>
            <a:pPr algn="ctr"/>
            <a:r>
              <a:rPr lang="en-IN" dirty="0"/>
              <a:t>Objective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90D46-75DE-8890-7D8F-28BCE2961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049866"/>
            <a:ext cx="10515600" cy="5096934"/>
          </a:xfrm>
        </p:spPr>
        <p:txBody>
          <a:bodyPr>
            <a:normAutofit/>
          </a:bodyPr>
          <a:lstStyle/>
          <a:p>
            <a:endParaRPr lang="en-IN" dirty="0"/>
          </a:p>
          <a:p>
            <a:r>
              <a:rPr lang="en-IN" dirty="0"/>
              <a:t>Analyse the impact of various components of Deep Learning based Object Tracker.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With the main motivation of improving the effectiveness of the object tracking accuracy and latency.</a:t>
            </a:r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9D30184-C719-0CB9-3D44-7BB51A235B53}"/>
              </a:ext>
            </a:extLst>
          </p:cNvPr>
          <p:cNvSpPr/>
          <p:nvPr/>
        </p:nvSpPr>
        <p:spPr>
          <a:xfrm>
            <a:off x="2973916" y="2869822"/>
            <a:ext cx="4163482" cy="99943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2C5371A-96BB-E2D0-D90D-83ECC3C15C6A}"/>
              </a:ext>
            </a:extLst>
          </p:cNvPr>
          <p:cNvSpPr/>
          <p:nvPr/>
        </p:nvSpPr>
        <p:spPr>
          <a:xfrm>
            <a:off x="7514167" y="3037797"/>
            <a:ext cx="1217081" cy="51276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Tracker </a:t>
            </a:r>
            <a:br>
              <a:rPr lang="en-IN" dirty="0">
                <a:solidFill>
                  <a:schemeClr val="tx1"/>
                </a:solidFill>
              </a:rPr>
            </a:br>
            <a:r>
              <a:rPr lang="en-IN" dirty="0">
                <a:solidFill>
                  <a:schemeClr val="tx1"/>
                </a:solidFill>
              </a:rPr>
              <a:t>Module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93CA670-89F6-46B7-5EB5-6DD81FA6F621}"/>
              </a:ext>
            </a:extLst>
          </p:cNvPr>
          <p:cNvSpPr/>
          <p:nvPr/>
        </p:nvSpPr>
        <p:spPr>
          <a:xfrm>
            <a:off x="3075517" y="3075512"/>
            <a:ext cx="1176866" cy="37623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Backbone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87C2F13-6058-E3EF-C456-3B6E9DB76861}"/>
              </a:ext>
            </a:extLst>
          </p:cNvPr>
          <p:cNvSpPr/>
          <p:nvPr/>
        </p:nvSpPr>
        <p:spPr>
          <a:xfrm>
            <a:off x="4452408" y="3086611"/>
            <a:ext cx="1176866" cy="37623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Neck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EA92831-1A93-A9E7-3CA9-305485E95680}"/>
              </a:ext>
            </a:extLst>
          </p:cNvPr>
          <p:cNvSpPr/>
          <p:nvPr/>
        </p:nvSpPr>
        <p:spPr>
          <a:xfrm>
            <a:off x="5837766" y="3086611"/>
            <a:ext cx="1176866" cy="37623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Head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59AD3C4-810F-085F-AA11-8FE9739E3AB5}"/>
              </a:ext>
            </a:extLst>
          </p:cNvPr>
          <p:cNvCxnSpPr/>
          <p:nvPr/>
        </p:nvCxnSpPr>
        <p:spPr>
          <a:xfrm>
            <a:off x="2078565" y="3298447"/>
            <a:ext cx="808567" cy="7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8BCC6CD-330E-7D3F-4AB8-DE9E713DAB82}"/>
              </a:ext>
            </a:extLst>
          </p:cNvPr>
          <p:cNvCxnSpPr/>
          <p:nvPr/>
        </p:nvCxnSpPr>
        <p:spPr>
          <a:xfrm>
            <a:off x="8839198" y="3281477"/>
            <a:ext cx="808567" cy="7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D3E3104-7697-E30E-96B4-A395ED60E6C9}"/>
              </a:ext>
            </a:extLst>
          </p:cNvPr>
          <p:cNvSpPr txBox="1"/>
          <p:nvPr/>
        </p:nvSpPr>
        <p:spPr>
          <a:xfrm>
            <a:off x="1223431" y="299315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Input</a:t>
            </a:r>
            <a:br>
              <a:rPr lang="en-IN" dirty="0"/>
            </a:br>
            <a:r>
              <a:rPr lang="en-IN" dirty="0"/>
              <a:t>images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62040B-DF2B-ABD8-2E8F-832CB4B592D2}"/>
              </a:ext>
            </a:extLst>
          </p:cNvPr>
          <p:cNvSpPr txBox="1"/>
          <p:nvPr/>
        </p:nvSpPr>
        <p:spPr>
          <a:xfrm>
            <a:off x="9755715" y="307896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Tracks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6BD7FA0-8B08-44A3-366C-7281065E1A90}"/>
              </a:ext>
            </a:extLst>
          </p:cNvPr>
          <p:cNvCxnSpPr>
            <a:cxnSpLocks/>
          </p:cNvCxnSpPr>
          <p:nvPr/>
        </p:nvCxnSpPr>
        <p:spPr>
          <a:xfrm>
            <a:off x="7137398" y="3244100"/>
            <a:ext cx="3683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D37BB29-2489-DB0E-FCB4-56C92B562214}"/>
              </a:ext>
            </a:extLst>
          </p:cNvPr>
          <p:cNvSpPr txBox="1"/>
          <p:nvPr/>
        </p:nvSpPr>
        <p:spPr>
          <a:xfrm>
            <a:off x="4202570" y="3614461"/>
            <a:ext cx="17019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tx1"/>
                </a:solidFill>
              </a:rPr>
              <a:t>Object Detector Module</a:t>
            </a:r>
            <a:endParaRPr lang="en-IN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F145505-1AD9-63C8-C48A-7EB1ACFC4C69}"/>
              </a:ext>
            </a:extLst>
          </p:cNvPr>
          <p:cNvCxnSpPr>
            <a:cxnSpLocks/>
          </p:cNvCxnSpPr>
          <p:nvPr/>
        </p:nvCxnSpPr>
        <p:spPr>
          <a:xfrm>
            <a:off x="5609163" y="3294899"/>
            <a:ext cx="215902" cy="7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E0DEEAE-8D65-FBCC-6A63-1A9A7C79AF57}"/>
              </a:ext>
            </a:extLst>
          </p:cNvPr>
          <p:cNvCxnSpPr>
            <a:cxnSpLocks/>
          </p:cNvCxnSpPr>
          <p:nvPr/>
        </p:nvCxnSpPr>
        <p:spPr>
          <a:xfrm>
            <a:off x="4252383" y="3273468"/>
            <a:ext cx="2000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C50F3C7-9322-91A5-6939-6F8C91AB9CFD}"/>
              </a:ext>
            </a:extLst>
          </p:cNvPr>
          <p:cNvSpPr txBox="1"/>
          <p:nvPr/>
        </p:nvSpPr>
        <p:spPr>
          <a:xfrm>
            <a:off x="3422647" y="3962939"/>
            <a:ext cx="3456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Fig 6: Various modules of deep learning based object tracker.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9A56A20-5115-648A-F213-FB615D173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4563"/>
            <a:ext cx="2099733" cy="55343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CC55ED7F-508D-00AC-F9BD-BFB88C3AB3BF}"/>
              </a:ext>
            </a:extLst>
          </p:cNvPr>
          <p:cNvSpPr txBox="1"/>
          <p:nvPr/>
        </p:nvSpPr>
        <p:spPr>
          <a:xfrm>
            <a:off x="8060268" y="6469326"/>
            <a:ext cx="4207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Dheeraj Master’s Thesis on Object Tracking</a:t>
            </a:r>
          </a:p>
        </p:txBody>
      </p:sp>
      <p:sp>
        <p:nvSpPr>
          <p:cNvPr id="48" name="Slide Number Placeholder 7">
            <a:extLst>
              <a:ext uri="{FF2B5EF4-FFF2-40B4-BE49-F238E27FC236}">
                <a16:creationId xmlns:a16="http://schemas.microsoft.com/office/drawing/2014/main" id="{7A554B9B-DD79-11F8-12DD-B51D284B0E30}"/>
              </a:ext>
            </a:extLst>
          </p:cNvPr>
          <p:cNvSpPr txBox="1">
            <a:spLocks/>
          </p:cNvSpPr>
          <p:nvPr/>
        </p:nvSpPr>
        <p:spPr>
          <a:xfrm>
            <a:off x="5630332" y="6492875"/>
            <a:ext cx="465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355BF0-AD76-4EB3-B033-2E1482983893}" type="slidenum">
              <a:rPr lang="en-IN" smtClean="0">
                <a:solidFill>
                  <a:schemeClr val="tx1"/>
                </a:solidFill>
              </a:rPr>
              <a:pPr/>
              <a:t>8</a:t>
            </a:fld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328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0DFC3-ACE4-1404-E66A-1392F9CF9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226345"/>
          </a:xfrm>
        </p:spPr>
        <p:txBody>
          <a:bodyPr/>
          <a:lstStyle/>
          <a:p>
            <a:pPr algn="ctr"/>
            <a:r>
              <a:rPr lang="en-IN" dirty="0"/>
              <a:t>CenterTrack Object Tracker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6F81D-B35F-2098-696F-83705577B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6200"/>
            <a:ext cx="10515600" cy="5010150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Point-based Object Tracker </a:t>
            </a:r>
          </a:p>
          <a:p>
            <a:pPr lvl="1"/>
            <a:r>
              <a:rPr lang="en-US" sz="1800" dirty="0"/>
              <a:t>Representing objects as points rather than bounding boxes.</a:t>
            </a:r>
          </a:p>
          <a:p>
            <a:r>
              <a:rPr lang="en-US" sz="2000" dirty="0"/>
              <a:t>Optical Flow Modelling</a:t>
            </a:r>
          </a:p>
          <a:p>
            <a:pPr lvl="1"/>
            <a:r>
              <a:rPr lang="en-US" sz="1800" dirty="0"/>
              <a:t>Incorporates optical flow estimation network.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endParaRPr lang="en-US" sz="2000" dirty="0"/>
          </a:p>
          <a:p>
            <a:r>
              <a:rPr lang="en-US" sz="2000" dirty="0"/>
              <a:t>Single Network Architecture</a:t>
            </a:r>
          </a:p>
          <a:p>
            <a:pPr lvl="1"/>
            <a:r>
              <a:rPr lang="en-US" sz="1800" dirty="0"/>
              <a:t>All the tasks, object center estimation, size regression, and optical flow estimation, are achieved within a single network architecture.</a:t>
            </a:r>
          </a:p>
          <a:p>
            <a:r>
              <a:rPr lang="en-US" sz="2000" dirty="0"/>
              <a:t>Low Latency and Competitive Performance</a:t>
            </a:r>
          </a:p>
          <a:p>
            <a:pPr lvl="1"/>
            <a:r>
              <a:rPr lang="en-US" sz="1800" dirty="0"/>
              <a:t>Achieves competitive results leveraging object features extracted from both previous &amp; current frames.</a:t>
            </a:r>
            <a:endParaRPr lang="en-IN" sz="1800" dirty="0"/>
          </a:p>
          <a:p>
            <a:pPr lvl="1"/>
            <a:endParaRPr lang="en-US" sz="1800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63B97B-5FDB-5224-D3CC-4D4E1931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027" y="2784300"/>
            <a:ext cx="6521141" cy="11593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D3CB96-2C1C-8CE0-84E3-88398DB4158F}"/>
              </a:ext>
            </a:extLst>
          </p:cNvPr>
          <p:cNvSpPr txBox="1"/>
          <p:nvPr/>
        </p:nvSpPr>
        <p:spPr>
          <a:xfrm>
            <a:off x="4610099" y="3851275"/>
            <a:ext cx="2971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Fig 7: CenterTrack Object Tracker [4].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44CDE8-4810-7BA3-5F4F-C046A9D2C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4563"/>
            <a:ext cx="2099733" cy="5534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38A321-A67A-984C-DB08-4D25E70B3667}"/>
              </a:ext>
            </a:extLst>
          </p:cNvPr>
          <p:cNvSpPr txBox="1"/>
          <p:nvPr/>
        </p:nvSpPr>
        <p:spPr>
          <a:xfrm>
            <a:off x="8060268" y="6469326"/>
            <a:ext cx="4207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Dheeraj Master’s Thesis on Object Tracking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9553AC45-2A89-2C6C-C79F-6DFAF456CCCB}"/>
              </a:ext>
            </a:extLst>
          </p:cNvPr>
          <p:cNvSpPr txBox="1">
            <a:spLocks/>
          </p:cNvSpPr>
          <p:nvPr/>
        </p:nvSpPr>
        <p:spPr>
          <a:xfrm>
            <a:off x="5630332" y="6492875"/>
            <a:ext cx="465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355BF0-AD76-4EB3-B033-2E1482983893}" type="slidenum">
              <a:rPr lang="en-IN" smtClean="0">
                <a:solidFill>
                  <a:schemeClr val="tx1"/>
                </a:solidFill>
              </a:rPr>
              <a:pPr/>
              <a:t>9</a:t>
            </a:fld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106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2653</TotalTime>
  <Words>2197</Words>
  <Application>Microsoft Office PowerPoint</Application>
  <PresentationFormat>Widescreen</PresentationFormat>
  <Paragraphs>479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Wingdings</vt:lpstr>
      <vt:lpstr>Office Theme</vt:lpstr>
      <vt:lpstr>Efficient Object Tracking For Autonomous Driving</vt:lpstr>
      <vt:lpstr>Contents</vt:lpstr>
      <vt:lpstr>High Level Overview of Autonomous Driving</vt:lpstr>
      <vt:lpstr>Autonomous Driving - Planning Module</vt:lpstr>
      <vt:lpstr>Object Tracking</vt:lpstr>
      <vt:lpstr>Object Tracking Continue</vt:lpstr>
      <vt:lpstr>Contents</vt:lpstr>
      <vt:lpstr>Objective </vt:lpstr>
      <vt:lpstr>CenterTrack Object Tracker</vt:lpstr>
      <vt:lpstr>Reasons For Choosing CenterTrack</vt:lpstr>
      <vt:lpstr>CenterTrack Architecture</vt:lpstr>
      <vt:lpstr>CenterTrack Baseline Setup</vt:lpstr>
      <vt:lpstr>Contents</vt:lpstr>
      <vt:lpstr>Analysing the Impact of  Feature Extractors on Tracking</vt:lpstr>
      <vt:lpstr>Analysing the Impact of  Feature Extractors on Tracking</vt:lpstr>
      <vt:lpstr>Analysing the Impact of  Feature Extractors on Tracking</vt:lpstr>
      <vt:lpstr>Analysing the Impact of  Feature Extractors on Tracking</vt:lpstr>
      <vt:lpstr>Introducing Attention through Mixers in the Head Network</vt:lpstr>
      <vt:lpstr>Introducing Attention through Mixers in the Head Network</vt:lpstr>
      <vt:lpstr>Introducing Attention through Mixers</vt:lpstr>
      <vt:lpstr>Analysing the Unused Tracks and Detections in the Tracker Module</vt:lpstr>
      <vt:lpstr>Unused Tracks and Detections in the Tracker Module</vt:lpstr>
      <vt:lpstr>Conclusion</vt:lpstr>
      <vt:lpstr>References</vt:lpstr>
      <vt:lpstr>Thank you!   Questions?</vt:lpstr>
      <vt:lpstr>Additional slides for my reference</vt:lpstr>
      <vt:lpstr>Deep Layer Aggregation (DLA) Backbone</vt:lpstr>
      <vt:lpstr>Additional slides for my 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Dheeraj Varma</dc:creator>
  <cp:lastModifiedBy>Dheeraj Varma</cp:lastModifiedBy>
  <cp:revision>160</cp:revision>
  <dcterms:created xsi:type="dcterms:W3CDTF">2024-02-05T10:48:43Z</dcterms:created>
  <dcterms:modified xsi:type="dcterms:W3CDTF">2024-02-07T13:43:40Z</dcterms:modified>
</cp:coreProperties>
</file>